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77" r:id="rId5"/>
    <p:sldId id="259" r:id="rId6"/>
    <p:sldId id="260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76" r:id="rId17"/>
    <p:sldId id="271" r:id="rId18"/>
    <p:sldId id="279" r:id="rId19"/>
    <p:sldId id="273" r:id="rId20"/>
    <p:sldId id="280" r:id="rId21"/>
    <p:sldId id="274" r:id="rId22"/>
  </p:sldIdLst>
  <p:sldSz cx="9144000" cy="6858000" type="screen4x3"/>
  <p:notesSz cx="6819900" cy="9931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274" y="0"/>
            <a:ext cx="2956033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2E04-B246-4FF4-8817-ECC17B6DA521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686"/>
            <a:ext cx="295603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274" y="9432686"/>
            <a:ext cx="295603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51624-31D3-4417-AEB0-C04B92F4EC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5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56031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62273" y="1"/>
            <a:ext cx="2956031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1673" y="4717137"/>
            <a:ext cx="5456555" cy="4469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2687"/>
            <a:ext cx="2956031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62273" y="9432687"/>
            <a:ext cx="2956031" cy="497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43072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1672" y="6721041"/>
            <a:ext cx="5456480" cy="461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14567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25000"/>
              <a:buFont typeface="Calibri"/>
              <a:buNone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Revisión internacional de: 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OCDE. Greenpaper. 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SOX. 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Codigo aleman. 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Codigo cadbury y el codigo higgs (inglaterra ambos). </a:t>
            </a:r>
          </a:p>
          <a:p>
            <a:pPr marL="171450" marR="0" lvl="0" indent="-1714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Codigo paises bajos (netherlands).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1672" y="6721041"/>
            <a:ext cx="5456480" cy="461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1671" y="6721003"/>
            <a:ext cx="5456556" cy="461635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1671" y="6721003"/>
            <a:ext cx="5456556" cy="461635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1672" y="4717138"/>
            <a:ext cx="5456480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sldNum" idx="12"/>
          </p:nvPr>
        </p:nvSpPr>
        <p:spPr>
          <a:xfrm>
            <a:off x="3862274" y="9652765"/>
            <a:ext cx="2955933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1672" y="4717138"/>
            <a:ext cx="5456480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3862274" y="9652765"/>
            <a:ext cx="2955933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1673" y="4717138"/>
            <a:ext cx="5456555" cy="3692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62273" y="9652852"/>
            <a:ext cx="2956031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x-none" sz="1200" b="0" i="0" u="none" strike="noStrike" cap="none" baseline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442367" y="-510381"/>
            <a:ext cx="45259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163344" y="1886743"/>
            <a:ext cx="5822949" cy="2138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810418" y="-175417"/>
            <a:ext cx="5822949" cy="6262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1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060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03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781550" y="1341437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010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24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2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5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3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32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442368" y="-510381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23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163344" y="1886743"/>
            <a:ext cx="5822949" cy="2138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810419" y="-175418"/>
            <a:ext cx="5822949" cy="6262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33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4038598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781550" y="1341437"/>
            <a:ext cx="4038598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3999" cy="1916113"/>
          </a:xfrm>
          <a:custGeom>
            <a:avLst/>
            <a:gdLst/>
            <a:ahLst/>
            <a:cxnLst/>
            <a:rect l="0" t="0" r="0" b="0"/>
            <a:pathLst>
              <a:path w="3168" h="627" extrusionOk="0">
                <a:moveTo>
                  <a:pt x="0" y="0"/>
                </a:moveTo>
                <a:cubicBezTo>
                  <a:pt x="0" y="627"/>
                  <a:pt x="0" y="627"/>
                  <a:pt x="0" y="627"/>
                </a:cubicBezTo>
                <a:cubicBezTo>
                  <a:pt x="731" y="409"/>
                  <a:pt x="1853" y="296"/>
                  <a:pt x="2168" y="276"/>
                </a:cubicBezTo>
                <a:cubicBezTo>
                  <a:pt x="2610" y="249"/>
                  <a:pt x="2951" y="243"/>
                  <a:pt x="3168" y="242"/>
                </a:cubicBezTo>
                <a:cubicBezTo>
                  <a:pt x="3168" y="0"/>
                  <a:pt x="3168" y="0"/>
                  <a:pt x="3168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404ED4"/>
              </a:gs>
              <a:gs pos="100000">
                <a:srgbClr val="92C9F6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77800" y="123825"/>
            <a:ext cx="865188" cy="85725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3999" cy="1916113"/>
          </a:xfrm>
          <a:custGeom>
            <a:avLst/>
            <a:gdLst/>
            <a:ahLst/>
            <a:cxnLst/>
            <a:rect l="0" t="0" r="0" b="0"/>
            <a:pathLst>
              <a:path w="3168" h="627" extrusionOk="0">
                <a:moveTo>
                  <a:pt x="0" y="0"/>
                </a:moveTo>
                <a:cubicBezTo>
                  <a:pt x="0" y="627"/>
                  <a:pt x="0" y="627"/>
                  <a:pt x="0" y="627"/>
                </a:cubicBezTo>
                <a:cubicBezTo>
                  <a:pt x="731" y="409"/>
                  <a:pt x="1853" y="296"/>
                  <a:pt x="2168" y="276"/>
                </a:cubicBezTo>
                <a:cubicBezTo>
                  <a:pt x="2610" y="249"/>
                  <a:pt x="2951" y="243"/>
                  <a:pt x="3168" y="242"/>
                </a:cubicBezTo>
                <a:cubicBezTo>
                  <a:pt x="3168" y="0"/>
                  <a:pt x="3168" y="0"/>
                  <a:pt x="3168" y="0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404ED4"/>
              </a:gs>
              <a:gs pos="100000">
                <a:srgbClr val="92C9F6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77800" y="123825"/>
            <a:ext cx="865188" cy="85725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187450" y="44450"/>
            <a:ext cx="79565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90550" y="13414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32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8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4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Font typeface="Arial"/>
              <a:buChar char="•"/>
              <a:defRPr sz="2000" b="0" i="0" u="none" strike="noStrike" cap="none" baseline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011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68312" y="2166938"/>
            <a:ext cx="8207375" cy="1082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Gobiernos Corporativos</a:t>
            </a:r>
            <a:b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Rol y Desafíos Actuales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673174" y="4077071"/>
            <a:ext cx="771524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28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Fernando Coloma Correa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20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Superintendente de Valores y Seguros</a:t>
            </a:r>
          </a:p>
          <a:p>
            <a:endParaRPr lang="x-none" sz="2000" b="0" i="0" u="none" strike="noStrike" cap="none" baseline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000" b="0" i="0" u="none" strike="noStrike" cap="none" baseline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18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9 de agosto de 2012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683568" y="1916832"/>
            <a:ext cx="7560838" cy="37240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Consiste en la clasificación del grado de cumplimiento de los principios en cuatro categorías: 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742950" marR="0" lvl="1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1. La entidad optó por no cumplir el principio</a:t>
            </a:r>
          </a:p>
          <a:p>
            <a:pPr marL="742950" marR="0" lvl="1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2. La entidad cumple parcialmente el principio</a:t>
            </a:r>
          </a:p>
          <a:p>
            <a:pPr marL="742950" marR="0" lvl="1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3. La entidad cumple ampliamente el principio</a:t>
            </a:r>
          </a:p>
          <a:p>
            <a:pPr marL="742950" marR="0" lvl="1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4. La entidad cumple completamente el principio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Adicionalmente, para cada una de las categorías anteriores, el directorio deberá entregar </a:t>
            </a:r>
            <a:r>
              <a:rPr lang="x-none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una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breve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2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explicación 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donde fundamente la categoría escogida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</a:t>
            </a:r>
          </a:p>
        </p:txBody>
      </p:sp>
      <p:sp>
        <p:nvSpPr>
          <p:cNvPr id="165" name="Shape 165"/>
          <p:cNvSpPr/>
          <p:nvPr/>
        </p:nvSpPr>
        <p:spPr>
          <a:xfrm>
            <a:off x="1115616" y="260646"/>
            <a:ext cx="6576599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Metodología de la autoevaluación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1115616" y="260646"/>
            <a:ext cx="76329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Motivación </a:t>
            </a: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de la norma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683568" y="1916832"/>
            <a:ext cx="7560899" cy="37856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las últimas dos décadas, hemos sido testigos de grandes escándalos relacionados al menos en parte a problemas de</a:t>
            </a:r>
            <a:r>
              <a:rPr lang="x-none" sz="2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 GC a nivel internacional</a:t>
            </a:r>
          </a:p>
          <a:p>
            <a:endParaRPr lang="x-none" sz="20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2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Los participantes del mercado están a la espera de mejor regulación y autorregulación de las sociedades, y esta norma apunta en esta línea</a:t>
            </a:r>
          </a:p>
          <a:p>
            <a:endParaRPr lang="x-none" sz="20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7222"/>
              <a:buFont typeface="Arial"/>
              <a:buChar char="•"/>
            </a:pPr>
            <a:r>
              <a:rPr lang="x-none" sz="2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Las recomendaciones internacionales apuntan a atacar este prob</a:t>
            </a:r>
            <a:r>
              <a:rPr lang="x-none" sz="2000">
                <a:latin typeface="Calibri"/>
                <a:ea typeface="Calibri"/>
                <a:cs typeface="Calibri"/>
                <a:sym typeface="Calibri"/>
              </a:rPr>
              <a:t>lema en base a la</a:t>
            </a:r>
            <a:r>
              <a:rPr lang="x-none" sz="2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 autorregulación, d</a:t>
            </a:r>
            <a:r>
              <a:rPr lang="x-none" sz="2000">
                <a:latin typeface="Calibri"/>
                <a:ea typeface="Calibri"/>
                <a:cs typeface="Calibri"/>
                <a:sym typeface="Calibri"/>
              </a:rPr>
              <a:t>ebido a la flexibilidad que ésta ofrece</a:t>
            </a:r>
          </a:p>
          <a:p>
            <a:endParaRPr lang="x-none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728693" y="1781482"/>
            <a:ext cx="7560899" cy="4616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 la experiencia internacional, son numerosos los casos en que se ha avanzado en esta línea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Diversos países han generado en años recientes Códigos de Buenas Prácticas de Gobierno Corporativo, generalmente a partir de iniciativas en el ámbito privado, y siguiendo los lineamientos generales propuestos por la OECD en 1999 y en 2004</a:t>
            </a:r>
          </a:p>
          <a:p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Las bolsas de Londres, Toronto, Hong-Kong, Oslo y Viena, por nombrar algunas, utilizan la autoevaluación de mejores prácticas de GC en formato “</a:t>
            </a:r>
            <a:r>
              <a:rPr lang="x-none" sz="18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comply or explain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”</a:t>
            </a:r>
          </a:p>
          <a:p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A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nivel regional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, el año 2008 la Bolsa de Valores de </a:t>
            </a:r>
            <a:r>
              <a:rPr lang="x-none" sz="1800" b="0" i="0" u="none" strike="noStrike" cap="none" baseline="0" smtClean="0">
                <a:latin typeface="Calibri"/>
                <a:ea typeface="Calibri"/>
                <a:cs typeface="Calibri"/>
                <a:sym typeface="Calibri"/>
                <a:rtl val="0"/>
              </a:rPr>
              <a:t>Lima 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comenzó a construir un índice,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donde uno de los insumos son las autoevaluaciones de buenas prácticas de GC. El objetivo de éste es dar mayor visibilidad a las sociedades que cumplan con los estándares de mejor manera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179" name="Shape 179"/>
          <p:cNvSpPr/>
          <p:nvPr/>
        </p:nvSpPr>
        <p:spPr>
          <a:xfrm>
            <a:off x="1115616" y="260646"/>
            <a:ext cx="76329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Motivación </a:t>
            </a: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de la norma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1115616" y="260646"/>
            <a:ext cx="76329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Encuesta de Gobiernos Corporativos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683568" y="1764432"/>
            <a:ext cx="7560899" cy="350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enero de 2012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, se realizó el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2do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Encuentro de Directores organizado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por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CARE y la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SVS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,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donde se invitó a completar una encuesta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 sobre temas relacionados a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 GC</a:t>
            </a:r>
          </a:p>
          <a:p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Dentro de las preguntas, se incluyó una sobre la existencia de un código de buenas prácticas de GC, y la opinión del encuestado respecto de éste. Además se preguntó sobre la con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veniencia de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crear un índice del grado de cumplimiento de estos principios</a:t>
            </a:r>
          </a:p>
          <a:p>
            <a:endParaRPr lang="x-none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continuación presentamos los resultados a dichas preguntas. Ellos deben tomarse sólo como una aproximación a la opinión del mercado, ya que corresponden al grupo de directores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que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respondió la encuesta, no siendo necesariamente representativos del universo de directores de las sociedades en Chile</a:t>
            </a: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Dicha encuesta fue respondida por 17 directores independientes, y 28 no independientes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x-non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2" name="Shape 192"/>
          <p:cNvSpPr/>
          <p:nvPr/>
        </p:nvSpPr>
        <p:spPr>
          <a:xfrm>
            <a:off x="1115616" y="260647"/>
            <a:ext cx="76329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SzPct val="25000"/>
            </a:pPr>
            <a:r>
              <a:rPr lang="x-none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Encuesta de Gobiernos Corporativos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45488"/>
              </p:ext>
            </p:extLst>
          </p:nvPr>
        </p:nvGraphicFramePr>
        <p:xfrm>
          <a:off x="685799" y="1698617"/>
          <a:ext cx="7848602" cy="4699208"/>
        </p:xfrm>
        <a:graphic>
          <a:graphicData uri="http://schemas.openxmlformats.org/drawingml/2006/table">
            <a:tbl>
              <a:tblPr/>
              <a:tblGrid>
                <a:gridCol w="5257801"/>
                <a:gridCol w="1357921"/>
                <a:gridCol w="1232880"/>
              </a:tblGrid>
              <a:tr h="672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1" i="0" u="none" strike="noStrike" dirty="0">
                          <a:effectLst/>
                          <a:latin typeface="Calibri"/>
                        </a:rPr>
                        <a:t>En su opinión, la existencia de un Código de Buenas Prácticas de Gobierno Corporativo establecido por el organismo regulador, bajo el principio de “Cumplir o Explicar”: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% de aprobación con filtro*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% de aprobación sin filtro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Haría la regulación más costo-eficiente, ya que permite autorregular por la sociedad aspectos que alternativamente podrían establecerse por Ley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14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Aumentaría la confianza de los inversionistas en el mercado de capitales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1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Aumentaría el valor de mercado de la sociedad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60%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2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Disminuiría las asimetrías de información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48%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12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Mejoraría el gobierno corporativo de cada sociedad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35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Protegería a los inversionistas minoritarios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59%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73%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4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Generaría complementariedades que facilitaría el cumplimiento de las leyes y normativa vigente en el mercado de valores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4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Fomentaría la participación de la sociedad en el establecimiento de nuevas prácticas de buen gobierno corporativo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71%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4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300" b="0" i="0" u="none" strike="noStrike" dirty="0" smtClean="0">
                          <a:effectLst/>
                          <a:latin typeface="Calibri"/>
                        </a:rPr>
                        <a:t>Número</a:t>
                      </a:r>
                      <a:r>
                        <a:rPr lang="es-CL" sz="1300" b="0" i="0" u="none" strike="noStrike" baseline="0" dirty="0" smtClean="0">
                          <a:effectLst/>
                          <a:latin typeface="Calibri"/>
                        </a:rPr>
                        <a:t> de respuestas</a:t>
                      </a:r>
                      <a:endParaRPr lang="es-CL" sz="1300" b="0" i="0" u="none" strike="noStrike" dirty="0">
                        <a:effectLst/>
                        <a:latin typeface="Calibri"/>
                      </a:endParaRP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300" b="0" i="0" u="none" strike="noStrike" dirty="0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812" marR="6812" marT="68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681"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900" b="0" i="1" u="none" strike="noStrike" dirty="0">
                          <a:effectLst/>
                          <a:latin typeface="Calibri"/>
                        </a:rPr>
                        <a:t>*: El filtro al que se refiere el % de aprobación es eliminar las observaciones que presentan respuestas completamente positivas y completamente negativas, respecto de todas las sub-preguntas de esta tabla.</a:t>
                      </a:r>
                    </a:p>
                  </a:txBody>
                  <a:tcPr marL="6812" marR="6812" marT="6812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338824" y="6321623"/>
            <a:ext cx="2271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750741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buSzPct val="25000"/>
            </a:pPr>
            <a:r>
              <a:rPr lang="x-none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99" name="Shape 199"/>
          <p:cNvSpPr/>
          <p:nvPr/>
        </p:nvSpPr>
        <p:spPr>
          <a:xfrm>
            <a:off x="1115616" y="260647"/>
            <a:ext cx="72153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SzPct val="25000"/>
            </a:pPr>
            <a:r>
              <a:rPr lang="x-none"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Encuesta de Gobiernos Corporativos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766994"/>
              </p:ext>
            </p:extLst>
          </p:nvPr>
        </p:nvGraphicFramePr>
        <p:xfrm>
          <a:off x="753585" y="1783359"/>
          <a:ext cx="7903529" cy="4525961"/>
        </p:xfrm>
        <a:graphic>
          <a:graphicData uri="http://schemas.openxmlformats.org/drawingml/2006/table">
            <a:tbl>
              <a:tblPr/>
              <a:tblGrid>
                <a:gridCol w="5190015"/>
                <a:gridCol w="1472006"/>
                <a:gridCol w="1241508"/>
              </a:tblGrid>
              <a:tr h="7066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dirty="0">
                          <a:effectLst/>
                          <a:latin typeface="Calibri"/>
                        </a:rPr>
                        <a:t>La revelación de un índice del grado de cumplimiento de las buenas prácticas de Gobierno Corporativo: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% de aprobación con filtro*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% de aprobación sin filtro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Es necesario para proporcionar información comparativa a los inversionistas del país y del extranjero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62%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66%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Es necesario para proporcionar información comparativa a los stakeholders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77%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76%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Es una práctica necesaria en el contexto de la transparencia de la información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80%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Fomentaría la preocupación por lograr altos estándares de buenas prácticas de Gobierno Corporativo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Sería conveniente que fuera generado por la Bolsa de Valores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Es necesario que sea publicado por el organismo regulador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59%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64%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8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0" i="0" u="none" strike="noStrike" dirty="0" smtClean="0">
                          <a:effectLst/>
                          <a:latin typeface="Calibri"/>
                        </a:rPr>
                        <a:t>Número de respuestas</a:t>
                      </a:r>
                      <a:endParaRPr lang="es-CL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i="0" u="none" strike="noStrike"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8314" marR="8314" marT="83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755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000" b="0" i="1" u="none" strike="noStrike" dirty="0">
                          <a:effectLst/>
                          <a:latin typeface="Calibri"/>
                        </a:rPr>
                        <a:t>*: El filtro al que se refiere el % de aprobación es eliminar las observaciones que presentan respuestas completamente positivas y completamente negativas, respecto de todas las sub-preguntas de esta tabla.</a:t>
                      </a:r>
                    </a:p>
                  </a:txBody>
                  <a:tcPr marL="8314" marR="8314" marT="8314" marB="0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338824" y="6321623"/>
            <a:ext cx="22717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>
                <a:latin typeface="Calibri" pitchFamily="34" charset="0"/>
                <a:cs typeface="Calibri" pitchFamily="34" charset="0"/>
              </a:rPr>
              <a:t>RESULTADOS PRELIMINARES</a:t>
            </a:r>
          </a:p>
        </p:txBody>
      </p:sp>
    </p:spTree>
    <p:extLst>
      <p:ext uri="{BB962C8B-B14F-4D97-AF65-F5344CB8AC3E}">
        <p14:creationId xmlns:p14="http://schemas.microsoft.com/office/powerpoint/2010/main" val="962469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208" name="Shape 208"/>
          <p:cNvSpPr/>
          <p:nvPr/>
        </p:nvSpPr>
        <p:spPr>
          <a:xfrm>
            <a:off x="1115616" y="260646"/>
            <a:ext cx="7266384" cy="9786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Algunos c</a:t>
            </a: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omentarios </a:t>
            </a:r>
            <a:r>
              <a:rPr lang="en-US" sz="32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</a:t>
            </a:r>
            <a:r>
              <a:rPr lang="en-U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se </a:t>
            </a:r>
            <a:r>
              <a:rPr lang="en-US" sz="32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han</a:t>
            </a:r>
            <a:r>
              <a:rPr lang="en-U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recibido</a:t>
            </a:r>
            <a:r>
              <a:rPr lang="en-U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32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3200" dirty="0" err="1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norma</a:t>
            </a:r>
            <a:endParaRPr lang="x-none"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698618" y="2298721"/>
            <a:ext cx="7344898" cy="3416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Visión de la Norma como un todo, e importancia de las explicaciones sobre el grado de cumplimiento de los principios</a:t>
            </a: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Construcción d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e índices o </a:t>
            </a:r>
            <a:r>
              <a:rPr lang="x-none" sz="1800" b="0" i="1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rankings</a:t>
            </a:r>
          </a:p>
          <a:p>
            <a:endParaRPr lang="x-none" sz="1800" b="0" i="1" u="none" strike="noStrike" cap="none" baseline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Precisión de conceptos</a:t>
            </a:r>
          </a:p>
          <a:p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Principio sobre la evalua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ción del Directorio por un tercero (1.b)</a:t>
            </a: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lvl="0" indent="-317500" algn="just" rtl="0"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Principio sobre el tiempo mínimo de dedicación y el número máximo de Directorios (1.k</a:t>
            </a:r>
            <a:r>
              <a:rPr lang="x-none" sz="1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)</a:t>
            </a:r>
            <a:endParaRPr lang="x-none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1115616" y="260646"/>
            <a:ext cx="20175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Agenda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11187" y="2492896"/>
            <a:ext cx="8229600" cy="3234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Corporativo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Norma de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autoevaluación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</a:t>
            </a:r>
            <a:r>
              <a:rPr lang="x-none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finales</a:t>
            </a: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7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683568" y="2118519"/>
            <a:ext cx="7560838" cy="31392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Cabría esperar un especial interés por esta norma de parte de </a:t>
            </a:r>
            <a:r>
              <a:rPr lang="x-none" sz="18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los 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inversionistas institucionales y 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de otros inversionistas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nacionales y extranjeros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, quienes debieran ser agentes activos en la promoción de las mejores </a:t>
            </a:r>
            <a:r>
              <a:rPr lang="x-none" sz="1800" b="0" i="0" u="none" strike="noStrike" cap="none" baseline="0" smtClean="0">
                <a:latin typeface="Calibri"/>
                <a:ea typeface="Calibri"/>
                <a:cs typeface="Calibri"/>
                <a:sym typeface="Calibri"/>
                <a:rtl val="0"/>
              </a:rPr>
              <a:t>prácticas</a:t>
            </a:r>
            <a:endParaRPr lang="en-US" sz="1800" b="0" i="0" u="none" strike="noStrike" cap="none" baseline="0" dirty="0" smtClean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endParaRPr lang="x-none" sz="1800" b="0" i="0" u="none" strike="noStrike" cap="none" baseline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Se han creado Centros de Gobierno Corporativo que naturalmente debieran darle alta importancia a los resultados de las </a:t>
            </a:r>
            <a:r>
              <a:rPr lang="x-none" sz="1800" b="0" i="0" u="none" strike="noStrike" cap="none" baseline="0" smtClean="0">
                <a:latin typeface="Calibri"/>
                <a:ea typeface="Calibri"/>
                <a:cs typeface="Calibri"/>
                <a:sym typeface="Calibri"/>
                <a:rtl val="0"/>
              </a:rPr>
              <a:t>autoevaluaciones</a:t>
            </a:r>
            <a:endParaRPr lang="en-US" sz="1800" b="0" i="0" u="none" strike="noStrike" cap="none" baseline="0" dirty="0" smtClean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endParaRPr lang="x-none" sz="1800" b="0" i="0" u="none" strike="noStrike" cap="none" baseline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Se abre una gran oportunidad de entregar información al mercado, por ejempl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o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a partir de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 estadísticas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que contribuyan a una importante mejora en gobiernos </a:t>
            </a:r>
            <a:r>
              <a:rPr lang="x-none" sz="1800" b="0" i="0" u="none" strike="noStrike" cap="none" baseline="0" smtClean="0">
                <a:latin typeface="Calibri"/>
                <a:ea typeface="Calibri"/>
                <a:cs typeface="Calibri"/>
                <a:sym typeface="Calibri"/>
                <a:rtl val="0"/>
              </a:rPr>
              <a:t>corporativos</a:t>
            </a:r>
            <a:endParaRPr lang="x-none" sz="1800" b="0" i="0" u="none" strike="noStrike" cap="none" baseline="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225" name="Shape 225"/>
          <p:cNvSpPr/>
          <p:nvPr/>
        </p:nvSpPr>
        <p:spPr>
          <a:xfrm>
            <a:off x="1115616" y="260646"/>
            <a:ext cx="4703999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finales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683568" y="2139117"/>
            <a:ext cx="7560838" cy="25852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 smtClean="0">
                <a:latin typeface="Calibri"/>
                <a:ea typeface="Calibri"/>
                <a:cs typeface="Calibri"/>
                <a:sym typeface="Calibri"/>
                <a:rtl val="0"/>
              </a:rPr>
              <a:t>De 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la sola interpelación que esta normativa hace a las S.A. abiertas, debiera esperarse una mejora en sus política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 y prácticas de </a:t>
            </a:r>
            <a:r>
              <a:rPr lang="x-none" sz="18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GC</a:t>
            </a:r>
            <a:endParaRPr lang="en-US" sz="18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Los principios establecidos en esta norma están sujetos a cambio a medida que se detecten nuevas y mejores prácticas a partir de las </a:t>
            </a:r>
            <a:r>
              <a:rPr lang="x-none" sz="18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autoevaluaciones</a:t>
            </a:r>
            <a:endParaRPr lang="en-US" sz="18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285750" marR="0" lvl="0" indent="-276225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962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El rol de la SVS en este ámbito es empujar la autorregulación, promoviendo las mejores prácticas de gobierno corporativo, y facilitando con esto el buen funcionamiento del mercado financiero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225" name="Shape 225"/>
          <p:cNvSpPr/>
          <p:nvPr/>
        </p:nvSpPr>
        <p:spPr>
          <a:xfrm>
            <a:off x="1115616" y="260646"/>
            <a:ext cx="4703999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finales</a:t>
            </a:r>
          </a:p>
        </p:txBody>
      </p:sp>
    </p:spTree>
    <p:extLst>
      <p:ext uri="{BB962C8B-B14F-4D97-AF65-F5344CB8AC3E}">
        <p14:creationId xmlns:p14="http://schemas.microsoft.com/office/powerpoint/2010/main" val="15797575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1115616" y="260646"/>
            <a:ext cx="20175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Agenda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11187" y="2492896"/>
            <a:ext cx="8229600" cy="3234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Corporativo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Norma de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autoevaluación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finales</a:t>
            </a: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ctrTitle"/>
          </p:nvPr>
        </p:nvSpPr>
        <p:spPr>
          <a:xfrm>
            <a:off x="468312" y="2166938"/>
            <a:ext cx="8207400" cy="1082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Gobiernos Corporativos</a:t>
            </a:r>
            <a:b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</a:br>
            <a:r>
              <a:rPr lang="x-none" sz="32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Rol y Desafíos Actuales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subTitle" idx="1"/>
          </p:nvPr>
        </p:nvSpPr>
        <p:spPr>
          <a:xfrm>
            <a:off x="673174" y="4077071"/>
            <a:ext cx="771510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28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Fernando Coloma Correa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20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Superintendente de Valores y Seguros</a:t>
            </a:r>
          </a:p>
          <a:p>
            <a:endParaRPr lang="x-none" sz="2000" b="0" i="0" u="none" strike="noStrike" cap="none" baseline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000" b="0" i="0" u="none" strike="noStrike" cap="none" baseline="0">
              <a:solidFill>
                <a:srgbClr val="000066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66"/>
              </a:buClr>
              <a:buSzPct val="25000"/>
              <a:buFont typeface="Calibri"/>
              <a:buNone/>
            </a:pPr>
            <a:r>
              <a:rPr lang="x-none" sz="1800" b="0" i="0" u="none" strike="noStrike" cap="none" baseline="0">
                <a:solidFill>
                  <a:srgbClr val="000066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9 de agosto de 2012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1115616" y="260646"/>
            <a:ext cx="20175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Agenda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11187" y="2492896"/>
            <a:ext cx="8229600" cy="3234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</a:t>
            </a:r>
            <a:r>
              <a:rPr lang="x-none" sz="2500" b="0" i="0" u="none" strike="noStrike" cap="none" baseline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Corporativo</a:t>
            </a:r>
            <a:endParaRPr lang="es-CL" sz="2500" b="0" i="0" u="none" strike="noStrike" cap="none" baseline="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Norma de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autoevaluación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finales</a:t>
            </a: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7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683568" y="1916832"/>
            <a:ext cx="7560838" cy="677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111" name="Shape 111"/>
          <p:cNvSpPr/>
          <p:nvPr/>
        </p:nvSpPr>
        <p:spPr>
          <a:xfrm>
            <a:off x="1115616" y="260646"/>
            <a:ext cx="6333271" cy="5355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Corporativo </a:t>
            </a:r>
          </a:p>
        </p:txBody>
      </p:sp>
      <p:sp>
        <p:nvSpPr>
          <p:cNvPr id="112" name="Shape 112"/>
          <p:cNvSpPr/>
          <p:nvPr/>
        </p:nvSpPr>
        <p:spPr>
          <a:xfrm>
            <a:off x="683568" y="1930434"/>
            <a:ext cx="7344815" cy="39702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Aumento en el interés por altos estándares de Gobierno Corporativo por parte de inversionistas, y tendencia a entender éste como carta de presentación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742950" marR="0" lvl="1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Aprendizaje a la luz de casos </a:t>
            </a:r>
            <a:r>
              <a:rPr lang="x-none" sz="16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emblemáticos</a:t>
            </a:r>
            <a:endParaRPr lang="en-US" sz="16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742950" marR="0" lvl="1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16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Mayor </a:t>
            </a:r>
            <a:r>
              <a:rPr lang="x-none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integración financiera</a:t>
            </a:r>
          </a:p>
          <a:p>
            <a:endParaRPr lang="x-none" sz="1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Aumento en la exposición del Gobierno Corporativo a los distintos </a:t>
            </a:r>
            <a:r>
              <a:rPr lang="x-none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stakeholders</a:t>
            </a:r>
          </a:p>
          <a:p>
            <a:endParaRPr lang="x-none" sz="2000" b="0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742950" marR="0" lvl="1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Desarrollo de tecnologías de información lleva a un escrutinio cada vez mayor por parte de los diferentes actores del mercado</a:t>
            </a:r>
          </a:p>
          <a:p>
            <a:pPr marL="742950" marR="0" lvl="1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x-none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Evolución de la regulación en pos de aumentar la transparencia y fundamentación de las decisiones de los directorios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0" y="1052736"/>
            <a:ext cx="9144000" cy="400109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20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Importancia cada vez mayor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5507037" y="2408608"/>
            <a:ext cx="3286124" cy="1668462"/>
          </a:xfrm>
          <a:prstGeom prst="ellipse">
            <a:avLst/>
          </a:prstGeom>
          <a:solidFill>
            <a:srgbClr val="000066">
              <a:alpha val="88235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6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Supervisar a la alta gerencia en el cumplimiento de sus funciones y en la correcta implementación de las políticas definidas</a:t>
            </a:r>
          </a:p>
        </p:txBody>
      </p:sp>
      <p:sp>
        <p:nvSpPr>
          <p:cNvPr id="120" name="Shape 120"/>
          <p:cNvSpPr/>
          <p:nvPr/>
        </p:nvSpPr>
        <p:spPr>
          <a:xfrm>
            <a:off x="2928938" y="1546225"/>
            <a:ext cx="3286124" cy="1668462"/>
          </a:xfrm>
          <a:prstGeom prst="ellipse">
            <a:avLst/>
          </a:prstGeom>
          <a:solidFill>
            <a:srgbClr val="00B050">
              <a:alpha val="89411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7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Establecer y revisar pertinentemente las estrategias y políticas generales de la empresa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0" y="1052512"/>
            <a:ext cx="9144000" cy="396873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20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Qué se espera de un buen Directorio</a:t>
            </a:r>
          </a:p>
        </p:txBody>
      </p:sp>
      <p:sp>
        <p:nvSpPr>
          <p:cNvPr id="122" name="Shape 122"/>
          <p:cNvSpPr/>
          <p:nvPr/>
        </p:nvSpPr>
        <p:spPr>
          <a:xfrm>
            <a:off x="500062" y="3920776"/>
            <a:ext cx="3286124" cy="1668462"/>
          </a:xfrm>
          <a:prstGeom prst="ellipse">
            <a:avLst/>
          </a:prstGeom>
          <a:solidFill>
            <a:srgbClr val="FF0000">
              <a:alpha val="84313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8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Asegurar idoneidad técnica y desarrollar planes de contingencia para garantizar la continuidad</a:t>
            </a:r>
          </a:p>
        </p:txBody>
      </p:sp>
      <p:sp>
        <p:nvSpPr>
          <p:cNvPr id="123" name="Shape 123"/>
          <p:cNvSpPr/>
          <p:nvPr/>
        </p:nvSpPr>
        <p:spPr>
          <a:xfrm>
            <a:off x="500062" y="2357438"/>
            <a:ext cx="3286124" cy="1668462"/>
          </a:xfrm>
          <a:prstGeom prst="ellipse">
            <a:avLst/>
          </a:prstGeom>
          <a:solidFill>
            <a:srgbClr val="7030A0">
              <a:alpha val="77254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7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Implementar un adecuado sistema de control del flujo de información</a:t>
            </a:r>
          </a:p>
        </p:txBody>
      </p:sp>
      <p:sp>
        <p:nvSpPr>
          <p:cNvPr id="124" name="Shape 124"/>
          <p:cNvSpPr/>
          <p:nvPr/>
        </p:nvSpPr>
        <p:spPr>
          <a:xfrm>
            <a:off x="5500687" y="3992785"/>
            <a:ext cx="3286124" cy="1668462"/>
          </a:xfrm>
          <a:prstGeom prst="ellipse">
            <a:avLst/>
          </a:prstGeom>
          <a:solidFill>
            <a:srgbClr val="FF9900">
              <a:alpha val="85490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7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Establecer políticas adecuadas de remuneración y compensaciones para alta gerencia y empleados</a:t>
            </a:r>
          </a:p>
        </p:txBody>
      </p:sp>
      <p:sp>
        <p:nvSpPr>
          <p:cNvPr id="125" name="Shape 125"/>
          <p:cNvSpPr/>
          <p:nvPr/>
        </p:nvSpPr>
        <p:spPr>
          <a:xfrm>
            <a:off x="3000375" y="4856880"/>
            <a:ext cx="3286124" cy="1668462"/>
          </a:xfrm>
          <a:prstGeom prst="ellipse">
            <a:avLst/>
          </a:prstGeom>
          <a:solidFill>
            <a:srgbClr val="3366FF">
              <a:alpha val="87450"/>
            </a:srgbClr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1800" b="1" i="0" u="none" strike="noStrike" cap="none" baseline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Establecer códigos de ética y estándares de conducta para la organización </a:t>
            </a:r>
          </a:p>
        </p:txBody>
      </p:sp>
      <p:sp>
        <p:nvSpPr>
          <p:cNvPr id="126" name="Shape 126"/>
          <p:cNvSpPr/>
          <p:nvPr/>
        </p:nvSpPr>
        <p:spPr>
          <a:xfrm>
            <a:off x="1115616" y="260646"/>
            <a:ext cx="77007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Corporativo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1115616" y="260646"/>
            <a:ext cx="20175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Agenda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611187" y="2492896"/>
            <a:ext cx="8229600" cy="32341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Estándares de Gobierno </a:t>
            </a: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Corporativo</a:t>
            </a:r>
            <a:endParaRPr lang="es-CL" sz="25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 </a:t>
            </a:r>
            <a:r>
              <a:rPr lang="x-none" sz="2500" b="0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Norma de </a:t>
            </a:r>
            <a:r>
              <a:rPr lang="x-none" sz="2500" b="0" i="0" u="none" strike="noStrike" cap="none" baseline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autoevaluación</a:t>
            </a:r>
            <a:endParaRPr lang="es-CL" sz="2500" b="0" i="0" u="none" strike="noStrike" cap="none" baseline="0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endParaRPr lang="es-CL" sz="2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+mj-lt"/>
              <a:buAutoNum type="arabicPeriod"/>
            </a:pPr>
            <a:r>
              <a:rPr lang="x-none" sz="25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Palabras </a:t>
            </a:r>
            <a:r>
              <a:rPr lang="x-none" sz="2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finales</a:t>
            </a: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5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59467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683568" y="1916832"/>
            <a:ext cx="7560838" cy="4801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Consiste en el requerimiento al directorio de realizar, en forma anual, una autoevaluación sobre el grado de cumplimiento de una serie de principios de buenas prácticas de </a:t>
            </a:r>
            <a:r>
              <a:rPr lang="x-non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GC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, en formato “</a:t>
            </a:r>
            <a:r>
              <a:rPr lang="x-none" sz="1800" b="0" i="1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comply</a:t>
            </a:r>
            <a:r>
              <a:rPr lang="en-US" sz="1800" b="0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1800" b="0" i="1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or</a:t>
            </a:r>
            <a:r>
              <a:rPr lang="en-US" sz="1800" b="0" i="1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1800" b="0" i="1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explain</a:t>
            </a: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”</a:t>
            </a: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Dichos principios no son requeridos por ley o normativa a los directorios, sino que corresponden a prácticas</a:t>
            </a: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 adicionales a éstas, y que nacieron de la discusión académica, recomendaciones de organismos internacionales como la OCDE,  revisión de códigos internacionales de buenas prácticas, y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encuentros de directores y de centros de Gobierno Corporativo</a:t>
            </a:r>
          </a:p>
          <a:p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La autoevaluación deberá enviarse a la SVS, a las Bolsas de Valores y publicarse en el sitio web del emisor a partir del 31 de marzo de 2013, y corresponderá al ejercicio de 2012</a:t>
            </a:r>
          </a:p>
          <a:p>
            <a:endParaRPr lang="x-none" sz="1800" b="0" i="0" u="none" strike="noStrike" cap="none" baseline="0"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9629"/>
              <a:buFont typeface="Arial"/>
              <a:buChar char="•"/>
            </a:pP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La norma estuvo en consulta </a:t>
            </a:r>
            <a:r>
              <a:rPr lang="x-none" sz="1800" smtClean="0">
                <a:latin typeface="Calibri"/>
                <a:ea typeface="Calibri"/>
                <a:cs typeface="Calibri"/>
                <a:sym typeface="Calibri"/>
                <a:rtl val="0"/>
              </a:rPr>
              <a:t>entre </a:t>
            </a:r>
            <a:r>
              <a:rPr lang="x-none" sz="1800">
                <a:latin typeface="Calibri"/>
                <a:ea typeface="Calibri"/>
                <a:cs typeface="Calibri"/>
                <a:sym typeface="Calibri"/>
                <a:rtl val="0"/>
              </a:rPr>
              <a:t>el 4 de julio y el 4 de agosto de 2012, y los comentarios recibidos se encuentran actualmente en proceso de </a:t>
            </a:r>
            <a:r>
              <a:rPr lang="x-none" sz="1800" smtClean="0">
                <a:latin typeface="Calibri"/>
                <a:ea typeface="Calibri"/>
                <a:cs typeface="Calibri"/>
                <a:sym typeface="Calibri"/>
                <a:rtl val="0"/>
              </a:rPr>
              <a:t>revisión</a:t>
            </a:r>
            <a:endParaRPr lang="x-none" sz="180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141" name="Shape 141"/>
          <p:cNvSpPr/>
          <p:nvPr/>
        </p:nvSpPr>
        <p:spPr>
          <a:xfrm>
            <a:off x="1115616" y="260646"/>
            <a:ext cx="62592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Descripción de la Norma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683568" y="1926116"/>
            <a:ext cx="7560838" cy="47089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El objetivo principal de esta normativa es promover la adopción de buenas prácticas de gobierno corporativo por parte de las </a:t>
            </a:r>
            <a:r>
              <a:rPr lang="x-none" sz="20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S.A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.</a:t>
            </a:r>
            <a:r>
              <a:rPr lang="x-none" sz="2000" b="0" i="0" u="none" strike="noStrike" cap="none" baseline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abiertas, dada la importancia que ello tiene para el buen funcionamiento y desarrollo del mercado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742950" marR="0" lvl="1" indent="-3492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Inversionistas más informados serían agentes activos de dicha promoción de buenos estándares de GC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200150" marR="0" lvl="2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través del procesamiento directo de la información</a:t>
            </a:r>
          </a:p>
          <a:p>
            <a:pPr marL="1200150" marR="0" lvl="2" indent="-3238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 través de índices o rankings que puedan generar diversos actores del mercado, tales como Bolsas de Valores o Centros de Gobierno Corporativo</a:t>
            </a: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149" name="Shape 149"/>
          <p:cNvSpPr/>
          <p:nvPr/>
        </p:nvSpPr>
        <p:spPr>
          <a:xfrm>
            <a:off x="1115616" y="260646"/>
            <a:ext cx="6481500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 Norma y sus objetivos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683568" y="1916832"/>
            <a:ext cx="7560838" cy="31700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Tema 1. De la inducción, preparación y ejercicio del cargo de director</a:t>
            </a:r>
          </a:p>
          <a:p>
            <a:pPr algn="just"/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Tema 2. De la relación entre la sociedad, accionistas y público general </a:t>
            </a:r>
          </a:p>
          <a:p>
            <a:pPr algn="just"/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Tema 3. De la sustitución, retención y compensación de ejecutivos principales</a:t>
            </a:r>
          </a:p>
          <a:p>
            <a:pPr algn="just"/>
            <a:endParaRPr lang="x-none" sz="2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16666"/>
              <a:buFont typeface="Arial"/>
              <a:buChar char="•"/>
            </a:pPr>
            <a:r>
              <a:rPr lang="x-none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Tema 4. De las políticas de control interno y la gestión de riesgos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x-none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</a:t>
            </a:r>
          </a:p>
        </p:txBody>
      </p:sp>
      <p:sp>
        <p:nvSpPr>
          <p:cNvPr id="157" name="Shape 157"/>
          <p:cNvSpPr/>
          <p:nvPr/>
        </p:nvSpPr>
        <p:spPr>
          <a:xfrm>
            <a:off x="1115616" y="260646"/>
            <a:ext cx="6576599" cy="53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x-none" sz="32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Estructura de la autoevaluación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apacitacion Introductoria S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apacitacion Introductoria SV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1656</Words>
  <Application>Microsoft Office PowerPoint</Application>
  <PresentationFormat>Presentación en pantalla (4:3)</PresentationFormat>
  <Paragraphs>233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/>
      <vt:lpstr>Office Theme</vt:lpstr>
      <vt:lpstr>Gobiernos Corporativos Rol y Desafíos Actuales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Gobiernos Corporativos Rol y Desafíos Actuales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Gobiernos Corporativos Rol y Desafíos Actuales</dc:title>
  <dc:creator>Pezoa Flores Vanessa Olivia</dc:creator>
  <cp:lastModifiedBy>Pezoa Flores Vanessa Olivia</cp:lastModifiedBy>
  <cp:revision>6</cp:revision>
  <cp:lastPrinted>2012-08-09T17:25:13Z</cp:lastPrinted>
  <dcterms:modified xsi:type="dcterms:W3CDTF">2012-08-09T17:26:57Z</dcterms:modified>
</cp:coreProperties>
</file>