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57" r:id="rId4"/>
    <p:sldId id="277" r:id="rId5"/>
    <p:sldId id="259" r:id="rId6"/>
    <p:sldId id="260" r:id="rId7"/>
    <p:sldId id="278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76" r:id="rId17"/>
    <p:sldId id="271" r:id="rId18"/>
    <p:sldId id="279" r:id="rId19"/>
    <p:sldId id="273" r:id="rId20"/>
    <p:sldId id="280" r:id="rId21"/>
    <p:sldId id="274" r:id="rId22"/>
  </p:sldIdLst>
  <p:sldSz cx="9144000" cy="6858000" type="screen4x3"/>
  <p:notesSz cx="6819900" cy="99314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974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6033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274" y="0"/>
            <a:ext cx="2956033" cy="4971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2E04-B246-4FF4-8817-ECC17B6DA521}" type="datetimeFigureOut">
              <a:rPr lang="en-US" smtClean="0"/>
              <a:t>8/9/2012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686"/>
            <a:ext cx="295603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274" y="9432686"/>
            <a:ext cx="295603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51624-31D3-4417-AEB0-C04B92F4EC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165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2956031" cy="497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62273" y="1"/>
            <a:ext cx="2956031" cy="497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1673" y="4717137"/>
            <a:ext cx="5456555" cy="44693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defRPr sz="1800" b="0" i="0" u="none" strike="noStrike" cap="none" baseline="0"/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9432687"/>
            <a:ext cx="2956031" cy="497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62273" y="9432687"/>
            <a:ext cx="2956031" cy="4971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defRPr sz="1200" b="0" i="0" u="none" strike="noStrike" cap="none" baseline="0"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 sz="1800" b="0" i="0" u="none" strike="noStrike" cap="none" baseline="0"/>
            </a:lvl2pPr>
            <a:lvl3pPr marL="0" marR="0" indent="0" algn="l" rtl="0">
              <a:defRPr sz="1800" b="0" i="0" u="none" strike="noStrike" cap="none" baseline="0"/>
            </a:lvl3pPr>
            <a:lvl4pPr marL="0" marR="0" indent="0" algn="l" rtl="0">
              <a:defRPr sz="1800" b="0" i="0" u="none" strike="noStrike" cap="none" baseline="0"/>
            </a:lvl4pPr>
            <a:lvl5pPr marL="0" marR="0" indent="0" algn="l" rtl="0">
              <a:defRPr sz="1800" b="0" i="0" u="none" strike="noStrike" cap="none" baseline="0"/>
            </a:lvl5pPr>
            <a:lvl6pPr marL="0" marR="0" indent="0" algn="l" rtl="0">
              <a:defRPr sz="1800" b="0" i="0" u="none" strike="noStrike" cap="none" baseline="0"/>
            </a:lvl6pPr>
            <a:lvl7pPr marL="0" marR="0" indent="0" algn="l" rtl="0">
              <a:defRPr sz="1800" b="0" i="0" u="none" strike="noStrike" cap="none" baseline="0"/>
            </a:lvl7pPr>
            <a:lvl8pPr marL="0" marR="0" indent="0" algn="l" rtl="0">
              <a:defRPr sz="1800" b="0" i="0" u="none" strike="noStrike" cap="none" baseline="0"/>
            </a:lvl8pPr>
            <a:lvl9pPr marL="0" marR="0" indent="0" algn="l" rtl="0">
              <a:defRPr sz="1800" b="0" i="0" u="none" strike="noStrike" cap="none" baseline="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43072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1672" y="6721041"/>
            <a:ext cx="5456480" cy="4616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14567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ct val="25000"/>
              <a:buFont typeface="Calibri"/>
              <a:buNone/>
            </a:pPr>
            <a:r>
              <a:rPr lang="x-none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Revisión internacional de: </a:t>
            </a:r>
          </a:p>
          <a:p>
            <a:pPr marL="171450" marR="0" lvl="0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OCDE. Greenpaper. </a:t>
            </a:r>
          </a:p>
          <a:p>
            <a:pPr marL="171450" marR="0" lvl="0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SOX. </a:t>
            </a:r>
          </a:p>
          <a:p>
            <a:pPr marL="171450" marR="0" lvl="0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Codigo aleman. </a:t>
            </a:r>
          </a:p>
          <a:p>
            <a:pPr marL="171450" marR="0" lvl="0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Codigo cadbury y el codigo higgs (inglaterra ambos). </a:t>
            </a:r>
          </a:p>
          <a:p>
            <a:pPr marL="171450" marR="0" lvl="0" indent="-17145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Codigo paises bajos (netherlands).</a:t>
            </a:r>
          </a:p>
        </p:txBody>
      </p:sp>
      <p:sp>
        <p:nvSpPr>
          <p:cNvPr id="183" name="Shape 183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1672" y="6721041"/>
            <a:ext cx="5456480" cy="46163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681671" y="6721003"/>
            <a:ext cx="5456556" cy="461635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196" name="Shape 196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1671" y="6721003"/>
            <a:ext cx="5456556" cy="461635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endParaRPr/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12" name="Shape 212"/>
          <p:cNvSpPr txBox="1">
            <a:spLocks noGrp="1"/>
          </p:cNvSpPr>
          <p:nvPr>
            <p:ph type="body" idx="1"/>
          </p:nvPr>
        </p:nvSpPr>
        <p:spPr>
          <a:xfrm>
            <a:off x="681672" y="4717138"/>
            <a:ext cx="5456480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13" name="Shape 213"/>
          <p:cNvSpPr txBox="1">
            <a:spLocks noGrp="1"/>
          </p:cNvSpPr>
          <p:nvPr>
            <p:ph type="sldNum" idx="12"/>
          </p:nvPr>
        </p:nvSpPr>
        <p:spPr>
          <a:xfrm>
            <a:off x="3862274" y="9652765"/>
            <a:ext cx="2955933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681672" y="4717138"/>
            <a:ext cx="5456480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236" name="Shape 236"/>
          <p:cNvSpPr txBox="1">
            <a:spLocks noGrp="1"/>
          </p:cNvSpPr>
          <p:nvPr>
            <p:ph type="sldNum" idx="12"/>
          </p:nvPr>
        </p:nvSpPr>
        <p:spPr>
          <a:xfrm>
            <a:off x="3862274" y="9652765"/>
            <a:ext cx="2955933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1673" y="4717138"/>
            <a:ext cx="5456555" cy="3692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3862273" y="9652852"/>
            <a:ext cx="2956031" cy="2769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spAutoFit/>
          </a:bodyPr>
          <a:lstStyle/>
          <a:p>
            <a:pPr marL="0" marR="0" lvl="0" indent="0" algn="r" rtl="0">
              <a:buSzPct val="25000"/>
              <a:buFont typeface="Arial"/>
              <a:buNone/>
            </a:pPr>
            <a:r>
              <a:rPr lang="x-none" sz="1200" b="0" i="0" u="none" strike="noStrike" cap="none" baseline="0"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32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8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4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442367" y="-510381"/>
            <a:ext cx="452596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079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762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476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5163344" y="1886743"/>
            <a:ext cx="5822949" cy="21383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810418" y="-175417"/>
            <a:ext cx="5822949" cy="62626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079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762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476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32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8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4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ctr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None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81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590550" y="13414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060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000"/>
            </a:lvl1pPr>
            <a:lvl2pPr marL="457200" indent="0" rtl="0">
              <a:buFont typeface="Arial"/>
              <a:buNone/>
              <a:defRPr sz="1800"/>
            </a:lvl2pPr>
            <a:lvl3pPr marL="914400" indent="0" rtl="0">
              <a:buFont typeface="Arial"/>
              <a:buNone/>
              <a:defRPr sz="1600"/>
            </a:lvl3pPr>
            <a:lvl4pPr marL="1371600" indent="0" rtl="0">
              <a:buFont typeface="Arial"/>
              <a:buNone/>
              <a:defRPr sz="1400"/>
            </a:lvl4pPr>
            <a:lvl5pPr marL="1828800" indent="0" rtl="0">
              <a:buFont typeface="Arial"/>
              <a:buNone/>
              <a:defRPr sz="1400"/>
            </a:lvl5pPr>
            <a:lvl6pPr marL="2286000" indent="0" rtl="0">
              <a:buFont typeface="Arial"/>
              <a:buNone/>
              <a:defRPr sz="1400"/>
            </a:lvl6pPr>
            <a:lvl7pPr marL="2743200" indent="0" rtl="0">
              <a:buFont typeface="Arial"/>
              <a:buNone/>
              <a:defRPr sz="1400"/>
            </a:lvl7pPr>
            <a:lvl8pPr marL="3200400" indent="0" rtl="0">
              <a:buFont typeface="Arial"/>
              <a:buNone/>
              <a:defRPr sz="1400"/>
            </a:lvl8pPr>
            <a:lvl9pPr marL="3657600" indent="0" rtl="0"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03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590550" y="1341437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781550" y="1341437"/>
            <a:ext cx="4038599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010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424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592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057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" type="obj">
  <p:cSld name="obj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590550" y="1341437"/>
            <a:ext cx="8229600" cy="45259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079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762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476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762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buClr>
                <a:schemeClr val="dk1"/>
              </a:buClr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32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x" type="vertTx">
  <p:cSld name="vertTx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 rot="5400000">
            <a:off x="2442368" y="-510381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923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TitleAndTx" type="vertTitleAndTx">
  <p:cSld name="vertTitleAndTx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 rot="5400000">
            <a:off x="5163344" y="1886743"/>
            <a:ext cx="5822949" cy="21383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 rot="5400000">
            <a:off x="810419" y="-175418"/>
            <a:ext cx="5822949" cy="6262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222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1778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365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330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Head" type="secHead">
  <p:cSld name="secHead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defRPr sz="4000" b="1" cap="small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000"/>
            </a:lvl1pPr>
            <a:lvl2pPr marL="457200" indent="0" rtl="0">
              <a:buFont typeface="Arial"/>
              <a:buNone/>
              <a:defRPr sz="1800"/>
            </a:lvl2pPr>
            <a:lvl3pPr marL="914400" indent="0" rtl="0">
              <a:buFont typeface="Arial"/>
              <a:buNone/>
              <a:defRPr sz="1600"/>
            </a:lvl3pPr>
            <a:lvl4pPr marL="1371600" indent="0" rtl="0">
              <a:buFont typeface="Arial"/>
              <a:buNone/>
              <a:defRPr sz="1400"/>
            </a:lvl4pPr>
            <a:lvl5pPr marL="1828800" indent="0" rtl="0">
              <a:buFont typeface="Arial"/>
              <a:buNone/>
              <a:defRPr sz="1400"/>
            </a:lvl5pPr>
            <a:lvl6pPr marL="2286000" indent="0" rtl="0">
              <a:buFont typeface="Arial"/>
              <a:buNone/>
              <a:defRPr sz="1400"/>
            </a:lvl6pPr>
            <a:lvl7pPr marL="2743200" indent="0" rtl="0">
              <a:buFont typeface="Arial"/>
              <a:buNone/>
              <a:defRPr sz="1400"/>
            </a:lvl7pPr>
            <a:lvl8pPr marL="3200400" indent="0" rtl="0">
              <a:buFont typeface="Arial"/>
              <a:buNone/>
              <a:defRPr sz="1400"/>
            </a:lvl8pPr>
            <a:lvl9pPr marL="3657600" indent="0" rtl="0"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Obj" type="twoObj">
  <p:cSld name="twoObj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590550" y="1341437"/>
            <a:ext cx="4038598" cy="45259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4781550" y="1341437"/>
            <a:ext cx="4038598" cy="45259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TxTwoObj" type="twoTxTwoObj">
  <p:cSld name="twoTxTwoObj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buFont typeface="Arial"/>
              <a:buNone/>
              <a:defRPr sz="2400" b="1"/>
            </a:lvl1pPr>
            <a:lvl2pPr marL="457200" indent="0" rtl="0">
              <a:buFont typeface="Arial"/>
              <a:buNone/>
              <a:defRPr sz="2000" b="1"/>
            </a:lvl2pPr>
            <a:lvl3pPr marL="914400" indent="0" rtl="0">
              <a:buFont typeface="Arial"/>
              <a:buNone/>
              <a:defRPr sz="1800" b="1"/>
            </a:lvl3pPr>
            <a:lvl4pPr marL="1371600" indent="0" rtl="0">
              <a:buFont typeface="Arial"/>
              <a:buNone/>
              <a:defRPr sz="1600" b="1"/>
            </a:lvl4pPr>
            <a:lvl5pPr marL="1828800" indent="0" rtl="0">
              <a:buFont typeface="Arial"/>
              <a:buNone/>
              <a:defRPr sz="1600" b="1"/>
            </a:lvl5pPr>
            <a:lvl6pPr marL="2286000" indent="0" rtl="0">
              <a:buFont typeface="Arial"/>
              <a:buNone/>
              <a:defRPr sz="1600" b="1"/>
            </a:lvl6pPr>
            <a:lvl7pPr marL="2743200" indent="0" rtl="0">
              <a:buFont typeface="Arial"/>
              <a:buNone/>
              <a:defRPr sz="1600" b="1"/>
            </a:lvl7pPr>
            <a:lvl8pPr marL="3200400" indent="0" rtl="0">
              <a:buFont typeface="Arial"/>
              <a:buNone/>
              <a:defRPr sz="1600" b="1"/>
            </a:lvl8pPr>
            <a:lvl9pPr marL="3657600" indent="0" rtl="0"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400"/>
            </a:lvl1pPr>
            <a:lvl2pPr rtl="0">
              <a:defRPr sz="2000"/>
            </a:lvl2pPr>
            <a:lvl3pPr rtl="0">
              <a:defRPr sz="1800"/>
            </a:lvl3pPr>
            <a:lvl4pPr rtl="0">
              <a:defRPr sz="1600"/>
            </a:lvl4pPr>
            <a:lvl5pPr rtl="0">
              <a:defRPr sz="1600"/>
            </a:lvl5pPr>
            <a:lvl6pPr rtl="0">
              <a:defRPr sz="1600"/>
            </a:lvl6pPr>
            <a:lvl7pPr rtl="0">
              <a:defRPr sz="1600"/>
            </a:lvl7pPr>
            <a:lvl8pPr rtl="0">
              <a:defRPr sz="1600"/>
            </a:lvl8pPr>
            <a:lvl9pPr rtl="0">
              <a:defRPr sz="16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Only" type="titleOnly">
  <p:cSld name="title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spcBef>
                <a:spcPts val="0"/>
              </a:spcBef>
              <a:spcAft>
                <a:spcPts val="0"/>
              </a:spcAft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jTx" type="objTx">
  <p:cSld name="objTx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200"/>
            </a:lvl1pPr>
            <a:lvl2pPr rtl="0">
              <a:defRPr sz="2800"/>
            </a:lvl2pPr>
            <a:lvl3pPr rtl="0">
              <a:defRPr sz="2400"/>
            </a:lvl3pPr>
            <a:lvl4pPr rtl="0">
              <a:defRPr sz="2000"/>
            </a:lvl4pPr>
            <a:lvl5pPr rtl="0">
              <a:defRPr sz="2000"/>
            </a:lvl5pPr>
            <a:lvl6pPr rtl="0">
              <a:defRPr sz="2000"/>
            </a:lvl6pPr>
            <a:lvl7pPr rtl="0">
              <a:defRPr sz="2000"/>
            </a:lvl7pPr>
            <a:lvl8pPr rtl="0">
              <a:defRPr sz="2000"/>
            </a:lvl8pPr>
            <a:lvl9pPr rtl="0">
              <a:defRPr sz="20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x" type="picTx">
  <p:cSld name="picTx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defRPr sz="2000" b="1"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/>
            </a:lvl5pPr>
            <a:lvl6pPr rtl="0">
              <a:defRPr/>
            </a:lvl6pPr>
            <a:lvl7pPr rtl="0">
              <a:defRPr/>
            </a:lvl7pPr>
            <a:lvl8pPr rtl="0">
              <a:defRPr/>
            </a:lvl8pPr>
            <a:lvl9pPr rtl="0">
              <a:defRPr/>
            </a:lvl9pPr>
          </a:lstStyle>
          <a:p>
            <a:endParaRPr/>
          </a:p>
        </p:txBody>
      </p:sp>
      <p:sp>
        <p:nvSpPr>
          <p:cNvPr id="68" name="Shape 68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buFont typeface="Arial"/>
              <a:buNone/>
              <a:defRPr sz="1400"/>
            </a:lvl1pPr>
            <a:lvl2pPr marL="457200" indent="0" rtl="0">
              <a:buFont typeface="Arial"/>
              <a:buNone/>
              <a:defRPr sz="1200"/>
            </a:lvl2pPr>
            <a:lvl3pPr marL="914400" indent="0" rtl="0">
              <a:buFont typeface="Arial"/>
              <a:buNone/>
              <a:defRPr sz="1000"/>
            </a:lvl3pPr>
            <a:lvl4pPr marL="1371600" indent="0" rtl="0">
              <a:buFont typeface="Arial"/>
              <a:buNone/>
              <a:defRPr sz="900"/>
            </a:lvl4pPr>
            <a:lvl5pPr marL="1828800" indent="0" rtl="0">
              <a:buFont typeface="Arial"/>
              <a:buNone/>
              <a:defRPr sz="900"/>
            </a:lvl5pPr>
            <a:lvl6pPr marL="2286000" indent="0" rtl="0">
              <a:buFont typeface="Arial"/>
              <a:buNone/>
              <a:defRPr sz="900"/>
            </a:lvl6pPr>
            <a:lvl7pPr marL="2743200" indent="0" rtl="0">
              <a:buFont typeface="Arial"/>
              <a:buNone/>
              <a:defRPr sz="900"/>
            </a:lvl7pPr>
            <a:lvl8pPr marL="3200400" indent="0" rtl="0">
              <a:buFont typeface="Arial"/>
              <a:buNone/>
              <a:defRPr sz="900"/>
            </a:lvl8pPr>
            <a:lvl9pPr marL="3657600" indent="0" rtl="0"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3999" cy="1916113"/>
          </a:xfrm>
          <a:custGeom>
            <a:avLst/>
            <a:gdLst/>
            <a:ahLst/>
            <a:cxnLst/>
            <a:rect l="0" t="0" r="0" b="0"/>
            <a:pathLst>
              <a:path w="3168" h="627" extrusionOk="0">
                <a:moveTo>
                  <a:pt x="0" y="0"/>
                </a:moveTo>
                <a:cubicBezTo>
                  <a:pt x="0" y="627"/>
                  <a:pt x="0" y="627"/>
                  <a:pt x="0" y="627"/>
                </a:cubicBezTo>
                <a:cubicBezTo>
                  <a:pt x="731" y="409"/>
                  <a:pt x="1853" y="296"/>
                  <a:pt x="2168" y="276"/>
                </a:cubicBezTo>
                <a:cubicBezTo>
                  <a:pt x="2610" y="249"/>
                  <a:pt x="2951" y="243"/>
                  <a:pt x="3168" y="242"/>
                </a:cubicBezTo>
                <a:cubicBezTo>
                  <a:pt x="3168" y="0"/>
                  <a:pt x="3168" y="0"/>
                  <a:pt x="3168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404ED4"/>
              </a:gs>
              <a:gs pos="100000">
                <a:srgbClr val="92C9F6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77800" y="123825"/>
            <a:ext cx="865188" cy="85725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590550" y="1341437"/>
            <a:ext cx="8229600" cy="45259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079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742950" marR="0" indent="-762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1143000" marR="0" indent="-47625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6002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20574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5146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9718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4290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886200" marR="0" indent="-76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0" y="0"/>
            <a:ext cx="9143999" cy="1916113"/>
          </a:xfrm>
          <a:custGeom>
            <a:avLst/>
            <a:gdLst/>
            <a:ahLst/>
            <a:cxnLst/>
            <a:rect l="0" t="0" r="0" b="0"/>
            <a:pathLst>
              <a:path w="3168" h="627" extrusionOk="0">
                <a:moveTo>
                  <a:pt x="0" y="0"/>
                </a:moveTo>
                <a:cubicBezTo>
                  <a:pt x="0" y="627"/>
                  <a:pt x="0" y="627"/>
                  <a:pt x="0" y="627"/>
                </a:cubicBezTo>
                <a:cubicBezTo>
                  <a:pt x="731" y="409"/>
                  <a:pt x="1853" y="296"/>
                  <a:pt x="2168" y="276"/>
                </a:cubicBezTo>
                <a:cubicBezTo>
                  <a:pt x="2610" y="249"/>
                  <a:pt x="2951" y="243"/>
                  <a:pt x="3168" y="242"/>
                </a:cubicBezTo>
                <a:cubicBezTo>
                  <a:pt x="3168" y="0"/>
                  <a:pt x="3168" y="0"/>
                  <a:pt x="3168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404ED4"/>
              </a:gs>
              <a:gs pos="100000">
                <a:srgbClr val="92C9F6"/>
              </a:gs>
            </a:gsLst>
            <a:lin ang="5400000" scaled="0"/>
          </a:gradFill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177800" y="123825"/>
            <a:ext cx="865188" cy="857250"/>
          </a:xfrm>
          <a:prstGeom prst="rect">
            <a:avLst/>
          </a:prstGeom>
          <a:blipFill>
            <a:blip r:embed="rId13"/>
            <a:stretch>
              <a:fillRect/>
            </a:stretch>
          </a:blipFill>
        </p:spPr>
      </p:sp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1187450" y="44450"/>
            <a:ext cx="795654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l" rtl="0">
              <a:spcBef>
                <a:spcPts val="0"/>
              </a:spcBef>
              <a:spcAft>
                <a:spcPts val="0"/>
              </a:spcAft>
              <a:defRPr sz="3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590550" y="1341437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22250" algn="l" rtl="0">
              <a:spcBef>
                <a:spcPts val="64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32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77800" algn="l" rtl="0"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8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136525" algn="l" rtl="0">
              <a:spcBef>
                <a:spcPts val="48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4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52400" algn="l" rtl="0"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Font typeface="Arial"/>
              <a:buChar char="•"/>
              <a:defRPr sz="2000" b="0" i="0" u="none" strike="noStrike" cap="none" baseline="0">
                <a:solidFill>
                  <a:srgbClr val="00006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680113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468312" y="2166938"/>
            <a:ext cx="8207375" cy="10826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x-none" sz="3200" b="1" i="0" u="none" strike="noStrike" cap="none" baseline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Gobiernos Corporativos</a:t>
            </a:r>
            <a:br>
              <a:rPr lang="x-none" sz="3200" b="1" i="0" u="none" strike="noStrike" cap="none" baseline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rtl val="0"/>
              </a:rPr>
            </a:br>
            <a:r>
              <a:rPr lang="x-none" sz="3200" b="1" i="0" u="none" strike="noStrike" cap="none" baseline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Rol y Desafíos Actuales</a:t>
            </a:r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673174" y="4077071"/>
            <a:ext cx="7715249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Calibri"/>
              <a:buNone/>
            </a:pPr>
            <a:r>
              <a:rPr lang="x-none" sz="2800" b="0" i="0" u="none" strike="noStrike" cap="none" baseline="0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Fernando Coloma Correa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Calibri"/>
              <a:buNone/>
            </a:pPr>
            <a:r>
              <a:rPr lang="x-none" sz="2000" b="0" i="0" u="none" strike="noStrike" cap="none" baseline="0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Superintendente de Valores y Seguros</a:t>
            </a:r>
          </a:p>
          <a:p>
            <a:endParaRPr lang="x-none" sz="2000" b="0" i="0" u="none" strike="noStrike" cap="none" baseline="0">
              <a:solidFill>
                <a:srgbClr val="000066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000" b="0" i="0" u="none" strike="noStrike" cap="none" baseline="0">
              <a:solidFill>
                <a:srgbClr val="000066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Calibri"/>
              <a:buNone/>
            </a:pPr>
            <a:r>
              <a:rPr lang="x-none" sz="1800" b="0" i="0" u="none" strike="noStrike" cap="none" baseline="0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9 de agosto de 2012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683568" y="1916832"/>
            <a:ext cx="7560838" cy="37240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6666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Consiste en la clasificación del grado de cumplimiento de los principios en cuatro categorías: </a:t>
            </a: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742950" marR="0" lvl="1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1. La entidad optó por no cumplir el principio</a:t>
            </a:r>
          </a:p>
          <a:p>
            <a:pPr marL="742950" marR="0" lvl="1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2. La entidad cumple parcialmente el principio</a:t>
            </a:r>
          </a:p>
          <a:p>
            <a:pPr marL="742950" marR="0" lvl="1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3. La entidad cumple ampliamente el principio</a:t>
            </a:r>
          </a:p>
          <a:p>
            <a:pPr marL="742950" marR="0" lvl="1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Wingdings"/>
              <a:buChar char="§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4. La entidad cumple completamente el principio</a:t>
            </a: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6666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Adicionalmente, para cada una de las categorías anteriores, el directorio deberá entregar </a:t>
            </a:r>
            <a:r>
              <a:rPr lang="x-none" sz="20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una</a:t>
            </a: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 </a:t>
            </a:r>
            <a:r>
              <a:rPr lang="x-none" sz="20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breve</a:t>
            </a: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 </a:t>
            </a:r>
            <a:r>
              <a:rPr lang="x-none" sz="20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explicación </a:t>
            </a: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donde fundamente la categoría escogida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 </a:t>
            </a:r>
          </a:p>
        </p:txBody>
      </p:sp>
      <p:sp>
        <p:nvSpPr>
          <p:cNvPr id="165" name="Shape 165"/>
          <p:cNvSpPr/>
          <p:nvPr/>
        </p:nvSpPr>
        <p:spPr>
          <a:xfrm>
            <a:off x="1115616" y="260646"/>
            <a:ext cx="6576599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Metodología de la autoevaluación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/>
          <p:nvPr/>
        </p:nvSpPr>
        <p:spPr>
          <a:xfrm>
            <a:off x="1115616" y="260646"/>
            <a:ext cx="76329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Motivación </a:t>
            </a: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de la norma</a:t>
            </a:r>
          </a:p>
        </p:txBody>
      </p:sp>
      <p:sp>
        <p:nvSpPr>
          <p:cNvPr id="172" name="Shape 172"/>
          <p:cNvSpPr txBox="1"/>
          <p:nvPr/>
        </p:nvSpPr>
        <p:spPr>
          <a:xfrm>
            <a:off x="683568" y="1916832"/>
            <a:ext cx="7560899" cy="37856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las últimas dos décadas, hemos sido testigos de grandes escándalos relacionados al menos en parte a problemas de</a:t>
            </a:r>
            <a:r>
              <a:rPr lang="x-none" sz="2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 GC a nivel internacional</a:t>
            </a:r>
          </a:p>
          <a:p>
            <a:endParaRPr lang="x-none" sz="20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2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Los participantes del mercado están a la espera de mejor regulación y autorregulación de las sociedades, y esta norma apunta en esta línea</a:t>
            </a:r>
          </a:p>
          <a:p>
            <a:endParaRPr lang="x-none" sz="2000" b="0" i="0" u="none" strike="noStrike" cap="none" baseline="0"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7222"/>
              <a:buFont typeface="Arial"/>
              <a:buChar char="•"/>
            </a:pPr>
            <a:r>
              <a:rPr lang="x-none" sz="2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Las recomendaciones internacionales apuntan a atacar este prob</a:t>
            </a:r>
            <a:r>
              <a:rPr lang="x-none" sz="2000">
                <a:latin typeface="Calibri"/>
                <a:ea typeface="Calibri"/>
                <a:cs typeface="Calibri"/>
                <a:sym typeface="Calibri"/>
              </a:rPr>
              <a:t>lema en base a la</a:t>
            </a:r>
            <a:r>
              <a:rPr lang="x-none" sz="2000" b="0" i="0" u="none" strike="noStrike" cap="none" baseline="0">
                <a:latin typeface="Calibri"/>
                <a:ea typeface="Calibri"/>
                <a:cs typeface="Calibri"/>
                <a:sym typeface="Calibri"/>
              </a:rPr>
              <a:t> autorregulación, d</a:t>
            </a:r>
            <a:r>
              <a:rPr lang="x-none" sz="2000">
                <a:latin typeface="Calibri"/>
                <a:ea typeface="Calibri"/>
                <a:cs typeface="Calibri"/>
                <a:sym typeface="Calibri"/>
              </a:rPr>
              <a:t>ebido a la flexibilidad que ésta ofrece</a:t>
            </a:r>
          </a:p>
          <a:p>
            <a:endParaRPr lang="x-none" sz="20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/>
        </p:nvSpPr>
        <p:spPr>
          <a:xfrm>
            <a:off x="728693" y="1781482"/>
            <a:ext cx="7560899" cy="46166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En la experiencia internacional, son numerosos los casos en que se ha avanzado en esta línea</a:t>
            </a: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Diversos países han generado en años recientes Códigos de Buenas Prácticas de Gobierno Corporativo, generalmente a partir de iniciativas en el ámbito privado, y siguiendo los lineamientos generales propuestos por la OECD en 1999 y en 2004</a:t>
            </a:r>
          </a:p>
          <a:p>
            <a:endParaRPr lang="x-none" sz="180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Las bolsas de Londres, Toronto, Hong-Kong, Oslo y Viena, por nombrar algunas, utilizan la autoevaluación de mejores prácticas de GC en formato “</a:t>
            </a:r>
            <a:r>
              <a:rPr lang="x-none" sz="1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comply or explain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”</a:t>
            </a:r>
          </a:p>
          <a:p>
            <a:endParaRPr lang="x-none" sz="180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A 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nivel regional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, el año 2008 la Bolsa de Valores de </a:t>
            </a:r>
            <a:r>
              <a:rPr lang="x-none" sz="1800" b="0" i="0" u="none" strike="noStrike" cap="none" baseline="0" smtClean="0">
                <a:latin typeface="Calibri"/>
                <a:ea typeface="Calibri"/>
                <a:cs typeface="Calibri"/>
                <a:sym typeface="Calibri"/>
                <a:rtl val="0"/>
              </a:rPr>
              <a:t>Lima 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comenzó a construir un índice,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 donde uno de los insumos son las autoevaluaciones de buenas prácticas de GC. El objetivo de éste es dar mayor visibilidad a las sociedades que cumplan con los estándares de mejor manera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179" name="Shape 179"/>
          <p:cNvSpPr/>
          <p:nvPr/>
        </p:nvSpPr>
        <p:spPr>
          <a:xfrm>
            <a:off x="1115616" y="260646"/>
            <a:ext cx="76329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Motivación </a:t>
            </a: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de la norma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/>
          <p:nvPr/>
        </p:nvSpPr>
        <p:spPr>
          <a:xfrm>
            <a:off x="1115616" y="260646"/>
            <a:ext cx="76329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Encuesta de Gobiernos Corporativos</a:t>
            </a:r>
          </a:p>
        </p:txBody>
      </p:sp>
      <p:sp>
        <p:nvSpPr>
          <p:cNvPr id="186" name="Shape 186"/>
          <p:cNvSpPr txBox="1"/>
          <p:nvPr/>
        </p:nvSpPr>
        <p:spPr>
          <a:xfrm>
            <a:off x="683568" y="1764432"/>
            <a:ext cx="7560899" cy="3508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En </a:t>
            </a:r>
            <a:r>
              <a:rPr lang="x-non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enero de 2012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, se realizó el </a:t>
            </a:r>
            <a:r>
              <a:rPr lang="x-non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2do 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Encuentro de Directores organizado </a:t>
            </a:r>
            <a:r>
              <a:rPr lang="x-non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por 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I</a:t>
            </a:r>
            <a:r>
              <a:rPr lang="x-non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CARE y la 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SVS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, 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donde se invitó a completar una encuesta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 sobre temas relacionados a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 GC</a:t>
            </a:r>
          </a:p>
          <a:p>
            <a:endParaRPr lang="x-none" sz="180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Dentro de las preguntas, se incluyó una sobre la existencia de un código de buenas prácticas de GC, y la opinión del encuestado respecto de éste. Además se preguntó sobre la con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veniencia de </a:t>
            </a:r>
            <a:r>
              <a:rPr lang="x-non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crear un índice del grado de cumplimiento de estos principios</a:t>
            </a:r>
          </a:p>
          <a:p>
            <a:endParaRPr lang="x-none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 continuación presentamos los resultados a dichas preguntas. Ellos deben tomarse sólo como una aproximación a la opinión del mercado, ya que corresponden al grupo de directores </a:t>
            </a:r>
            <a:r>
              <a:rPr lang="x-non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que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 respondió la encuesta, no siendo necesariamente representativos del universo de directores de las sociedades en Chile</a:t>
            </a: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Dicha encuesta fue respondida por 17 directores independientes, y 28 no independientes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buSzPct val="25000"/>
            </a:pPr>
            <a:r>
              <a:rPr lang="x-none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2" name="Shape 192"/>
          <p:cNvSpPr/>
          <p:nvPr/>
        </p:nvSpPr>
        <p:spPr>
          <a:xfrm>
            <a:off x="1115616" y="260647"/>
            <a:ext cx="76329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lnSpc>
                <a:spcPct val="90000"/>
              </a:lnSpc>
              <a:buSzPct val="25000"/>
            </a:pPr>
            <a:r>
              <a:rPr lang="x-none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Encuesta de Gobiernos Corporativos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945488"/>
              </p:ext>
            </p:extLst>
          </p:nvPr>
        </p:nvGraphicFramePr>
        <p:xfrm>
          <a:off x="685799" y="1698617"/>
          <a:ext cx="7848602" cy="4699208"/>
        </p:xfrm>
        <a:graphic>
          <a:graphicData uri="http://schemas.openxmlformats.org/drawingml/2006/table">
            <a:tbl>
              <a:tblPr/>
              <a:tblGrid>
                <a:gridCol w="5257801"/>
                <a:gridCol w="1357921"/>
                <a:gridCol w="1232880"/>
              </a:tblGrid>
              <a:tr h="672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1" i="0" u="none" strike="noStrike" dirty="0">
                          <a:effectLst/>
                          <a:latin typeface="Calibri"/>
                        </a:rPr>
                        <a:t>En su opinión, la existencia de un Código de Buenas Prácticas de Gobierno Corporativo establecido por el organismo regulador, bajo el principio de “Cumplir o Explicar”: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% de aprobación con filtro*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% de aprobación sin filtro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4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Haría la regulación más costo-eficiente, ya que permite autorregular por la sociedad aspectos que alternativamente podrían establecerse por Ley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81%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014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Aumentaría la confianza de los inversionistas en el mercado de capitales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86%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1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Aumentaría el valor de mercado de la sociedad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60%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62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Disminuiría las asimetrías de información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48%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68%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31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Mejoraría el gobierno corporativo de cada sociedad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86%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86%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735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Protegería a los inversionistas minoritarios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59%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73%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4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Generaría complementariedades que facilitaría el cumplimiento de las leyes y normativa vigente en el mercado de valores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70%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79%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74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Fomentaría la participación de la sociedad en el establecimiento de nuevas prácticas de buen gobierno corporativo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71%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>
                          <a:effectLst/>
                          <a:latin typeface="Calibri"/>
                        </a:rPr>
                        <a:t>80%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749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300" b="0" i="0" u="none" strike="noStrike" dirty="0" smtClean="0">
                          <a:effectLst/>
                          <a:latin typeface="Calibri"/>
                        </a:rPr>
                        <a:t>Número</a:t>
                      </a:r>
                      <a:r>
                        <a:rPr lang="es-CL" sz="1300" b="0" i="0" u="none" strike="noStrike" baseline="0" dirty="0" smtClean="0">
                          <a:effectLst/>
                          <a:latin typeface="Calibri"/>
                        </a:rPr>
                        <a:t> de respuestas</a:t>
                      </a:r>
                      <a:endParaRPr lang="es-CL" sz="1300" b="0" i="0" u="none" strike="noStrike" dirty="0">
                        <a:effectLst/>
                        <a:latin typeface="Calibri"/>
                      </a:endParaRP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300" b="0" i="0" u="none" strike="noStrike" dirty="0"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6812" marR="6812" marT="68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6681"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900" b="0" i="1" u="none" strike="noStrike" dirty="0">
                          <a:effectLst/>
                          <a:latin typeface="Calibri"/>
                        </a:rPr>
                        <a:t>*: El filtro al que se refiere el % de aprobación es eliminar las observaciones que presentan respuestas completamente positivas y completamente negativas, respecto de todas las sub-preguntas de esta tabla.</a:t>
                      </a:r>
                    </a:p>
                  </a:txBody>
                  <a:tcPr marL="6812" marR="6812" marT="6812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338824" y="6321623"/>
            <a:ext cx="2271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>
                <a:latin typeface="Calibri" pitchFamily="34" charset="0"/>
                <a:cs typeface="Calibri" pitchFamily="34" charset="0"/>
              </a:rPr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750741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buSzPct val="25000"/>
            </a:pPr>
            <a:r>
              <a:rPr lang="x-none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9" name="Shape 199"/>
          <p:cNvSpPr/>
          <p:nvPr/>
        </p:nvSpPr>
        <p:spPr>
          <a:xfrm>
            <a:off x="1115616" y="260647"/>
            <a:ext cx="72153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>
              <a:lnSpc>
                <a:spcPct val="90000"/>
              </a:lnSpc>
              <a:buSzPct val="25000"/>
            </a:pPr>
            <a:r>
              <a:rPr lang="x-none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Encuesta de Gobiernos Corporativos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766994"/>
              </p:ext>
            </p:extLst>
          </p:nvPr>
        </p:nvGraphicFramePr>
        <p:xfrm>
          <a:off x="753585" y="1783359"/>
          <a:ext cx="7903529" cy="4525961"/>
        </p:xfrm>
        <a:graphic>
          <a:graphicData uri="http://schemas.openxmlformats.org/drawingml/2006/table">
            <a:tbl>
              <a:tblPr/>
              <a:tblGrid>
                <a:gridCol w="5190015"/>
                <a:gridCol w="1472006"/>
                <a:gridCol w="1241508"/>
              </a:tblGrid>
              <a:tr h="7066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1" i="0" u="none" strike="noStrike" dirty="0">
                          <a:effectLst/>
                          <a:latin typeface="Calibri"/>
                        </a:rPr>
                        <a:t>La revelación de un índice del grado de cumplimiento de las buenas prácticas de Gobierno Corporativo: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% de aprobación con filtro*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% de aprobación sin filtro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Es necesario para proporcionar información comparativa a los inversionistas del país y del extranjero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62%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66%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9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Es necesario para proporcionar información comparativa a los stakeholders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77%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76%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9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Es una práctica necesaria en el contexto de la transparencia de la información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80%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78%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9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Fomentaría la preocupación por lograr altos estándares de buenas prácticas de Gobierno Corporativo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93%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9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Sería conveniente que fuera generado por la Bolsa de Valores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28%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43%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9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Es necesario que sea publicado por el organismo regulador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59%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64%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8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400" b="0" i="0" u="none" strike="noStrike" dirty="0" smtClean="0">
                          <a:effectLst/>
                          <a:latin typeface="Calibri"/>
                        </a:rPr>
                        <a:t>Número de respuestas</a:t>
                      </a:r>
                      <a:endParaRPr lang="es-CL" sz="1400" b="0" i="0" u="none" strike="noStrike" dirty="0">
                        <a:effectLst/>
                        <a:latin typeface="Calibri"/>
                      </a:endParaRP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400" b="0" i="0" u="none" strike="noStrike"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8314" marR="8314" marT="83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7559">
                <a:tc gridSpan="3">
                  <a:txBody>
                    <a:bodyPr/>
                    <a:lstStyle/>
                    <a:p>
                      <a:pPr algn="l" fontAlgn="t"/>
                      <a:r>
                        <a:rPr lang="es-CL" sz="1000" b="0" i="1" u="none" strike="noStrike" dirty="0">
                          <a:effectLst/>
                          <a:latin typeface="Calibri"/>
                        </a:rPr>
                        <a:t>*: El filtro al que se refiere el % de aprobación es eliminar las observaciones que presentan respuestas completamente positivas y completamente negativas, respecto de todas las sub-preguntas de esta tabla.</a:t>
                      </a:r>
                    </a:p>
                  </a:txBody>
                  <a:tcPr marL="8314" marR="8314" marT="8314" marB="0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338824" y="6321623"/>
            <a:ext cx="22717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>
                <a:latin typeface="Calibri" pitchFamily="34" charset="0"/>
                <a:cs typeface="Calibri" pitchFamily="34" charset="0"/>
              </a:rPr>
              <a:t>RESULTADOS PRELIMINARES</a:t>
            </a:r>
          </a:p>
        </p:txBody>
      </p:sp>
    </p:spTree>
    <p:extLst>
      <p:ext uri="{BB962C8B-B14F-4D97-AF65-F5344CB8AC3E}">
        <p14:creationId xmlns:p14="http://schemas.microsoft.com/office/powerpoint/2010/main" val="96246928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208" name="Shape 208"/>
          <p:cNvSpPr/>
          <p:nvPr/>
        </p:nvSpPr>
        <p:spPr>
          <a:xfrm>
            <a:off x="1115616" y="260646"/>
            <a:ext cx="7266384" cy="9786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Algunos c</a:t>
            </a: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omentarios </a:t>
            </a:r>
            <a:r>
              <a:rPr lang="en-US" sz="320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que</a:t>
            </a:r>
            <a:r>
              <a:rPr lang="en-US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se </a:t>
            </a:r>
            <a:r>
              <a:rPr lang="en-US" sz="320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han</a:t>
            </a:r>
            <a:r>
              <a:rPr lang="en-US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recibido</a:t>
            </a:r>
            <a:r>
              <a:rPr lang="en-US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sobre</a:t>
            </a:r>
            <a:r>
              <a:rPr lang="en-US" sz="320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la </a:t>
            </a:r>
            <a:r>
              <a:rPr lang="en-US" sz="3200" dirty="0" err="1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norma</a:t>
            </a:r>
            <a:endParaRPr lang="x-none" sz="3200" b="0" i="0" u="none" strike="noStrike" cap="none" baseline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209" name="Shape 209"/>
          <p:cNvSpPr/>
          <p:nvPr/>
        </p:nvSpPr>
        <p:spPr>
          <a:xfrm>
            <a:off x="698618" y="2298721"/>
            <a:ext cx="7344898" cy="34162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Visión de la Norma como un todo, e importancia de las explicaciones sobre el grado de cumplimiento de los principios</a:t>
            </a: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Construcción d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e índices o </a:t>
            </a:r>
            <a:r>
              <a:rPr lang="x-none" sz="1800" b="0" i="1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rankings</a:t>
            </a:r>
          </a:p>
          <a:p>
            <a:endParaRPr lang="x-none" sz="1800" b="0" i="1" u="none" strike="noStrike" cap="none" baseline="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Precisión de conceptos</a:t>
            </a:r>
          </a:p>
          <a:p>
            <a:endParaRPr lang="x-none" sz="180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Principio sobre la evalua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ción del Directorio por un tercero (1.b)</a:t>
            </a: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lvl="0" indent="-317500" algn="just" rtl="0"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Principio sobre el tiempo mínimo de dedicación y el número máximo de Directorios (1.k</a:t>
            </a:r>
            <a:r>
              <a:rPr lang="x-none" sz="18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)</a:t>
            </a:r>
            <a:endParaRPr lang="x-none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94" name="Shape 94"/>
          <p:cNvSpPr/>
          <p:nvPr/>
        </p:nvSpPr>
        <p:spPr>
          <a:xfrm>
            <a:off x="1115616" y="260646"/>
            <a:ext cx="20175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Agenda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611187" y="2492896"/>
            <a:ext cx="8229600" cy="32341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Estándares de Gobierno </a:t>
            </a: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Corporativo</a:t>
            </a:r>
            <a:endParaRPr lang="es-CL" sz="25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s-CL" sz="2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La </a:t>
            </a:r>
            <a:r>
              <a:rPr lang="x-none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Norma de </a:t>
            </a: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autoevaluación</a:t>
            </a:r>
            <a:endParaRPr lang="es-CL" sz="25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s-CL" sz="2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Palabras </a:t>
            </a:r>
            <a:r>
              <a:rPr lang="x-none" sz="2500" b="0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finales</a:t>
            </a: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1594670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/>
        </p:nvSpPr>
        <p:spPr>
          <a:xfrm>
            <a:off x="683568" y="2118519"/>
            <a:ext cx="7560838" cy="313928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Cabría esperar un especial interés por esta norma de parte de </a:t>
            </a:r>
            <a:r>
              <a:rPr lang="x-none" sz="18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los 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inversionistas institucionales y 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de otros inversionistas 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nacionales y extranjeros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, quienes debieran ser agentes activos en la promoción de las mejores </a:t>
            </a:r>
            <a:r>
              <a:rPr lang="x-none" sz="1800" b="0" i="0" u="none" strike="noStrike" cap="none" baseline="0" smtClean="0">
                <a:latin typeface="Calibri"/>
                <a:ea typeface="Calibri"/>
                <a:cs typeface="Calibri"/>
                <a:sym typeface="Calibri"/>
                <a:rtl val="0"/>
              </a:rPr>
              <a:t>prácticas</a:t>
            </a:r>
            <a:endParaRPr lang="en-US" sz="1800" b="0" i="0" u="none" strike="noStrike" cap="none" baseline="0" dirty="0" smtClean="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endParaRPr lang="x-none" sz="1800" b="0" i="0" u="none" strike="noStrike" cap="none" baseline="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Se han creado Centros de Gobierno Corporativo que naturalmente debieran darle alta importancia a los resultados de las </a:t>
            </a:r>
            <a:r>
              <a:rPr lang="x-none" sz="1800" b="0" i="0" u="none" strike="noStrike" cap="none" baseline="0" smtClean="0">
                <a:latin typeface="Calibri"/>
                <a:ea typeface="Calibri"/>
                <a:cs typeface="Calibri"/>
                <a:sym typeface="Calibri"/>
                <a:rtl val="0"/>
              </a:rPr>
              <a:t>autoevaluaciones</a:t>
            </a:r>
            <a:endParaRPr lang="en-US" sz="1800" b="0" i="0" u="none" strike="noStrike" cap="none" baseline="0" dirty="0" smtClean="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endParaRPr lang="x-none" sz="1800" b="0" i="0" u="none" strike="noStrike" cap="none" baseline="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Se abre una gran oportunidad de entregar información al mercado, por ejempl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o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 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a partir de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 estadísticas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 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que contribuyan a una importante mejora en gobiernos </a:t>
            </a:r>
            <a:r>
              <a:rPr lang="x-none" sz="1800" b="0" i="0" u="none" strike="noStrike" cap="none" baseline="0" smtClean="0">
                <a:latin typeface="Calibri"/>
                <a:ea typeface="Calibri"/>
                <a:cs typeface="Calibri"/>
                <a:sym typeface="Calibri"/>
                <a:rtl val="0"/>
              </a:rPr>
              <a:t>corporativos</a:t>
            </a:r>
            <a:endParaRPr lang="x-none" sz="1800" b="0" i="0" u="none" strike="noStrike" cap="none" baseline="0"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224" name="Shape 2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225" name="Shape 225"/>
          <p:cNvSpPr/>
          <p:nvPr/>
        </p:nvSpPr>
        <p:spPr>
          <a:xfrm>
            <a:off x="1115616" y="260646"/>
            <a:ext cx="4703999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Palabras finales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/>
        </p:nvSpPr>
        <p:spPr>
          <a:xfrm>
            <a:off x="683568" y="2139117"/>
            <a:ext cx="7560838" cy="25852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r>
              <a:rPr lang="x-none" sz="1800" b="0" i="0" u="none" strike="noStrike" cap="none" baseline="0" smtClean="0">
                <a:latin typeface="Calibri"/>
                <a:ea typeface="Calibri"/>
                <a:cs typeface="Calibri"/>
                <a:sym typeface="Calibri"/>
                <a:rtl val="0"/>
              </a:rPr>
              <a:t>De 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la sola interpelación que esta normativa hace a las S.A. abiertas, debiera esperarse una mejora en sus política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s y prácticas de </a:t>
            </a:r>
            <a:r>
              <a:rPr lang="x-none" sz="18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GC</a:t>
            </a:r>
            <a:endParaRPr lang="en-US" sz="18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Los principios establecidos en esta norma están sujetos a cambio a medida que se detecten nuevas y mejores prácticas a partir de las </a:t>
            </a:r>
            <a:r>
              <a:rPr lang="x-none" sz="18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autoevaluaciones</a:t>
            </a:r>
            <a:endParaRPr lang="en-US" sz="18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285750" marR="0" lvl="0" indent="-276225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7962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El rol de la SVS en este ámbito es empujar la autorregulación, promoviendo las mejores prácticas de gobierno corporativo, y facilitando con esto el buen funcionamiento del mercado financiero</a:t>
            </a:r>
          </a:p>
        </p:txBody>
      </p:sp>
      <p:sp>
        <p:nvSpPr>
          <p:cNvPr id="224" name="Shape 22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225" name="Shape 225"/>
          <p:cNvSpPr/>
          <p:nvPr/>
        </p:nvSpPr>
        <p:spPr>
          <a:xfrm>
            <a:off x="1115616" y="260646"/>
            <a:ext cx="4703999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Palabras finales</a:t>
            </a:r>
          </a:p>
        </p:txBody>
      </p:sp>
    </p:spTree>
    <p:extLst>
      <p:ext uri="{BB962C8B-B14F-4D97-AF65-F5344CB8AC3E}">
        <p14:creationId xmlns:p14="http://schemas.microsoft.com/office/powerpoint/2010/main" val="157975752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94" name="Shape 94"/>
          <p:cNvSpPr/>
          <p:nvPr/>
        </p:nvSpPr>
        <p:spPr>
          <a:xfrm>
            <a:off x="1115616" y="260646"/>
            <a:ext cx="20175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Agenda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611187" y="2492896"/>
            <a:ext cx="8229600" cy="32341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Estándares de Gobierno </a:t>
            </a: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Corporativo</a:t>
            </a:r>
            <a:endParaRPr lang="es-CL" sz="25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s-CL" sz="2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La </a:t>
            </a:r>
            <a:r>
              <a:rPr lang="x-none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Norma de </a:t>
            </a: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autoevaluación</a:t>
            </a:r>
            <a:endParaRPr lang="es-CL" sz="25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s-CL" sz="2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Palabras </a:t>
            </a:r>
            <a:r>
              <a:rPr lang="x-none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finales</a:t>
            </a: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ctrTitle"/>
          </p:nvPr>
        </p:nvSpPr>
        <p:spPr>
          <a:xfrm>
            <a:off x="468312" y="2166938"/>
            <a:ext cx="8207400" cy="1082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libri"/>
              <a:buNone/>
            </a:pPr>
            <a:r>
              <a:rPr lang="x-none" sz="3200" b="1" i="0" u="none" strike="noStrike" cap="none" baseline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Gobiernos Corporativos</a:t>
            </a:r>
            <a:br>
              <a:rPr lang="x-none" sz="3200" b="1" i="0" u="none" strike="noStrike" cap="none" baseline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rtl val="0"/>
              </a:rPr>
            </a:br>
            <a:r>
              <a:rPr lang="x-none" sz="3200" b="1" i="0" u="none" strike="noStrike" cap="none" baseline="0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Rol y Desafíos Actuales</a:t>
            </a:r>
          </a:p>
        </p:txBody>
      </p:sp>
      <p:sp>
        <p:nvSpPr>
          <p:cNvPr id="232" name="Shape 232"/>
          <p:cNvSpPr txBox="1">
            <a:spLocks noGrp="1"/>
          </p:cNvSpPr>
          <p:nvPr>
            <p:ph type="subTitle" idx="1"/>
          </p:nvPr>
        </p:nvSpPr>
        <p:spPr>
          <a:xfrm>
            <a:off x="673174" y="4077071"/>
            <a:ext cx="771510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Calibri"/>
              <a:buNone/>
            </a:pPr>
            <a:r>
              <a:rPr lang="x-none" sz="2800" b="0" i="0" u="none" strike="noStrike" cap="none" baseline="0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Fernando Coloma Correa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Calibri"/>
              <a:buNone/>
            </a:pPr>
            <a:r>
              <a:rPr lang="x-none" sz="2000" b="0" i="0" u="none" strike="noStrike" cap="none" baseline="0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Superintendente de Valores y Seguros</a:t>
            </a:r>
          </a:p>
          <a:p>
            <a:endParaRPr lang="x-none" sz="2000" b="0" i="0" u="none" strike="noStrike" cap="none" baseline="0">
              <a:solidFill>
                <a:srgbClr val="000066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000" b="0" i="0" u="none" strike="noStrike" cap="none" baseline="0">
              <a:solidFill>
                <a:srgbClr val="000066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Calibri"/>
              <a:buNone/>
            </a:pPr>
            <a:r>
              <a:rPr lang="x-none" sz="1800" b="0" i="0" u="none" strike="noStrike" cap="none" baseline="0">
                <a:solidFill>
                  <a:srgbClr val="000066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9 de agosto de 2012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94" name="Shape 94"/>
          <p:cNvSpPr/>
          <p:nvPr/>
        </p:nvSpPr>
        <p:spPr>
          <a:xfrm>
            <a:off x="1115616" y="260646"/>
            <a:ext cx="20175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Agenda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611187" y="2492896"/>
            <a:ext cx="8229600" cy="32341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Estándares de Gobierno </a:t>
            </a:r>
            <a:r>
              <a:rPr lang="x-none" sz="2500" b="0" i="0" u="none" strike="noStrike" cap="none" baseline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Corporativo</a:t>
            </a:r>
            <a:endParaRPr lang="es-CL" sz="2500" b="0" i="0" u="none" strike="noStrike" cap="none" baseline="0" dirty="0" smtClean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s-CL" sz="2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La </a:t>
            </a:r>
            <a:r>
              <a:rPr lang="x-none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Norma de </a:t>
            </a: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autoevaluación</a:t>
            </a:r>
            <a:endParaRPr lang="es-CL" sz="25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s-CL" sz="2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Palabras </a:t>
            </a:r>
            <a:r>
              <a:rPr lang="x-none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finales</a:t>
            </a: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1594670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/>
        </p:nvSpPr>
        <p:spPr>
          <a:xfrm>
            <a:off x="683568" y="1916832"/>
            <a:ext cx="7560838" cy="67710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111" name="Shape 111"/>
          <p:cNvSpPr/>
          <p:nvPr/>
        </p:nvSpPr>
        <p:spPr>
          <a:xfrm>
            <a:off x="1115616" y="260646"/>
            <a:ext cx="6333271" cy="53553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Estándares de Gobierno Corporativo </a:t>
            </a:r>
          </a:p>
        </p:txBody>
      </p:sp>
      <p:sp>
        <p:nvSpPr>
          <p:cNvPr id="112" name="Shape 112"/>
          <p:cNvSpPr/>
          <p:nvPr/>
        </p:nvSpPr>
        <p:spPr>
          <a:xfrm>
            <a:off x="683568" y="1930434"/>
            <a:ext cx="7344815" cy="39702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Aumento en el interés por altos estándares de Gobierno Corporativo por parte de inversionistas, y tendencia a entender éste como carta de presentación</a:t>
            </a: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742950" marR="0" lvl="1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Aprendizaje a la luz de casos </a:t>
            </a:r>
            <a:r>
              <a:rPr lang="x-none" sz="16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emblemáticos</a:t>
            </a:r>
            <a:endParaRPr lang="en-US" sz="16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742950" marR="0" lvl="1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16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Mayor </a:t>
            </a:r>
            <a:r>
              <a:rPr lang="x-none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integración financiera</a:t>
            </a:r>
          </a:p>
          <a:p>
            <a:endParaRPr lang="x-none" sz="16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Aumento en la exposición del Gobierno Corporativo a los distintos </a:t>
            </a:r>
            <a:r>
              <a:rPr lang="x-none" sz="20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stakeholders</a:t>
            </a:r>
          </a:p>
          <a:p>
            <a:endParaRPr lang="x-none" sz="2000" b="0" i="1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742950" marR="0" lvl="1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Desarrollo de tecnologías de información lleva a un escrutinio cada vez mayor por parte de los diferentes actores del mercado</a:t>
            </a:r>
          </a:p>
          <a:p>
            <a:pPr marL="742950" marR="0" lvl="1" indent="-2857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958"/>
              <a:buFont typeface="Arial"/>
              <a:buChar char="•"/>
            </a:pPr>
            <a:r>
              <a:rPr lang="x-none" sz="1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Evolución de la regulación en pos de aumentar la transparencia y fundamentación de las decisiones de los directorios</a:t>
            </a:r>
          </a:p>
        </p:txBody>
      </p:sp>
      <p:sp>
        <p:nvSpPr>
          <p:cNvPr id="113" name="Shape 113"/>
          <p:cNvSpPr txBox="1"/>
          <p:nvPr/>
        </p:nvSpPr>
        <p:spPr>
          <a:xfrm>
            <a:off x="0" y="1052736"/>
            <a:ext cx="9144000" cy="400109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2000" b="1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Importancia cada vez mayor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>
            <a:off x="5507037" y="2408608"/>
            <a:ext cx="3286124" cy="1668462"/>
          </a:xfrm>
          <a:prstGeom prst="ellipse">
            <a:avLst/>
          </a:prstGeom>
          <a:solidFill>
            <a:srgbClr val="000066">
              <a:alpha val="88235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1600" b="1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Supervisar a la alta gerencia en el cumplimiento de sus funciones y en la correcta implementación de las políticas definidas</a:t>
            </a:r>
          </a:p>
        </p:txBody>
      </p:sp>
      <p:sp>
        <p:nvSpPr>
          <p:cNvPr id="120" name="Shape 120"/>
          <p:cNvSpPr/>
          <p:nvPr/>
        </p:nvSpPr>
        <p:spPr>
          <a:xfrm>
            <a:off x="2928938" y="1546225"/>
            <a:ext cx="3286124" cy="1668462"/>
          </a:xfrm>
          <a:prstGeom prst="ellipse">
            <a:avLst/>
          </a:prstGeom>
          <a:solidFill>
            <a:srgbClr val="00B050">
              <a:alpha val="89411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1700" b="1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Establecer y revisar pertinentemente las estrategias y políticas generales de la empresa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0" y="1052512"/>
            <a:ext cx="9144000" cy="396873"/>
          </a:xfrm>
          <a:prstGeom prst="rect">
            <a:avLst/>
          </a:prstGeom>
          <a:solidFill>
            <a:srgbClr val="0066FF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2000" b="1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Qué se espera de un buen Directorio</a:t>
            </a:r>
          </a:p>
        </p:txBody>
      </p:sp>
      <p:sp>
        <p:nvSpPr>
          <p:cNvPr id="122" name="Shape 122"/>
          <p:cNvSpPr/>
          <p:nvPr/>
        </p:nvSpPr>
        <p:spPr>
          <a:xfrm>
            <a:off x="500062" y="3920776"/>
            <a:ext cx="3286124" cy="1668462"/>
          </a:xfrm>
          <a:prstGeom prst="ellipse">
            <a:avLst/>
          </a:prstGeom>
          <a:solidFill>
            <a:srgbClr val="FF0000">
              <a:alpha val="84313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1800" b="1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Asegurar idoneidad técnica y desarrollar planes de contingencia para garantizar la continuidad</a:t>
            </a:r>
          </a:p>
        </p:txBody>
      </p:sp>
      <p:sp>
        <p:nvSpPr>
          <p:cNvPr id="123" name="Shape 123"/>
          <p:cNvSpPr/>
          <p:nvPr/>
        </p:nvSpPr>
        <p:spPr>
          <a:xfrm>
            <a:off x="500062" y="2357438"/>
            <a:ext cx="3286124" cy="1668462"/>
          </a:xfrm>
          <a:prstGeom prst="ellipse">
            <a:avLst/>
          </a:prstGeom>
          <a:solidFill>
            <a:srgbClr val="7030A0">
              <a:alpha val="77254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1700" b="1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Implementar un adecuado sistema de control del flujo de información</a:t>
            </a:r>
          </a:p>
        </p:txBody>
      </p:sp>
      <p:sp>
        <p:nvSpPr>
          <p:cNvPr id="124" name="Shape 124"/>
          <p:cNvSpPr/>
          <p:nvPr/>
        </p:nvSpPr>
        <p:spPr>
          <a:xfrm>
            <a:off x="5500687" y="3992785"/>
            <a:ext cx="3286124" cy="1668462"/>
          </a:xfrm>
          <a:prstGeom prst="ellipse">
            <a:avLst/>
          </a:prstGeom>
          <a:solidFill>
            <a:srgbClr val="FF9900">
              <a:alpha val="85490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1700" b="1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Establecer políticas adecuadas de remuneración y compensaciones para alta gerencia y empleados</a:t>
            </a:r>
          </a:p>
        </p:txBody>
      </p:sp>
      <p:sp>
        <p:nvSpPr>
          <p:cNvPr id="125" name="Shape 125"/>
          <p:cNvSpPr/>
          <p:nvPr/>
        </p:nvSpPr>
        <p:spPr>
          <a:xfrm>
            <a:off x="3000375" y="4856880"/>
            <a:ext cx="3286124" cy="1668462"/>
          </a:xfrm>
          <a:prstGeom prst="ellipse">
            <a:avLst/>
          </a:prstGeom>
          <a:solidFill>
            <a:srgbClr val="3366FF">
              <a:alpha val="87450"/>
            </a:srgb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1800" b="1" i="0" u="none" strike="noStrike" cap="none" baseline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Establecer códigos de ética y estándares de conducta para la organización </a:t>
            </a:r>
          </a:p>
        </p:txBody>
      </p:sp>
      <p:sp>
        <p:nvSpPr>
          <p:cNvPr id="126" name="Shape 126"/>
          <p:cNvSpPr/>
          <p:nvPr/>
        </p:nvSpPr>
        <p:spPr>
          <a:xfrm>
            <a:off x="1115616" y="260646"/>
            <a:ext cx="77007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Estándares de Gobierno Corporativo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94" name="Shape 94"/>
          <p:cNvSpPr/>
          <p:nvPr/>
        </p:nvSpPr>
        <p:spPr>
          <a:xfrm>
            <a:off x="1115616" y="260646"/>
            <a:ext cx="20175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Agenda</a:t>
            </a:r>
          </a:p>
        </p:txBody>
      </p:sp>
      <p:sp>
        <p:nvSpPr>
          <p:cNvPr id="95" name="Shape 95"/>
          <p:cNvSpPr txBox="1"/>
          <p:nvPr/>
        </p:nvSpPr>
        <p:spPr>
          <a:xfrm>
            <a:off x="611187" y="2492896"/>
            <a:ext cx="8229600" cy="323417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Estándares de Gobierno </a:t>
            </a: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Corporativo</a:t>
            </a:r>
            <a:endParaRPr lang="es-CL" sz="2500" b="0" i="0" u="none" strike="noStrike" cap="none" baseline="0" dirty="0" smtClean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s-CL" sz="2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La </a:t>
            </a:r>
            <a:r>
              <a:rPr lang="x-none" sz="2500" b="0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Norma de </a:t>
            </a:r>
            <a:r>
              <a:rPr lang="x-none" sz="2500" b="0" i="0" u="none" strike="noStrike" cap="none" baseline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autoevaluación</a:t>
            </a:r>
            <a:endParaRPr lang="es-CL" sz="2500" b="0" i="0" u="none" strike="noStrike" cap="none" baseline="0" dirty="0" smtClean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endParaRPr lang="es-CL" sz="2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x-none" sz="25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Palabras </a:t>
            </a:r>
            <a:r>
              <a:rPr lang="x-none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finales</a:t>
            </a: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159467029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/>
        </p:nvSpPr>
        <p:spPr>
          <a:xfrm>
            <a:off x="683568" y="1916832"/>
            <a:ext cx="7560838" cy="48012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Consiste en el requerimiento al directorio de realizar, en forma anual, una autoevaluación sobre el grado de cumplimiento de una serie de principios de buenas prácticas de </a:t>
            </a:r>
            <a:r>
              <a:rPr lang="x-non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GC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, en formato “</a:t>
            </a:r>
            <a:r>
              <a:rPr lang="x-none" sz="1800" b="0" i="1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comply</a:t>
            </a:r>
            <a:r>
              <a:rPr lang="en-US" sz="1800" b="0" i="1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 </a:t>
            </a:r>
            <a:r>
              <a:rPr lang="x-none" sz="1800" b="0" i="1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or</a:t>
            </a:r>
            <a:r>
              <a:rPr lang="en-US" sz="1800" b="0" i="1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 </a:t>
            </a:r>
            <a:r>
              <a:rPr lang="x-none" sz="1800" b="0" i="1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explain</a:t>
            </a: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”</a:t>
            </a:r>
          </a:p>
          <a:p>
            <a:endParaRPr lang="x-none" sz="1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Dichos principios no son requeridos por ley o normativa a los directorios, sino que corresponden a prácticas</a:t>
            </a: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 adicionales a éstas, y que nacieron de la discusión académica, recomendaciones de organismos internacionales como la OCDE,  revisión de códigos internacionales de buenas prácticas, y 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encuentros de directores y de centros de Gobierno Corporativo</a:t>
            </a:r>
          </a:p>
          <a:p>
            <a:endParaRPr lang="x-none" sz="180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 b="0" i="0" u="none" strike="noStrike" cap="none" baseline="0">
                <a:latin typeface="Calibri"/>
                <a:ea typeface="Calibri"/>
                <a:cs typeface="Calibri"/>
                <a:sym typeface="Calibri"/>
                <a:rtl val="0"/>
              </a:rPr>
              <a:t>La autoevaluación deberá enviarse a la SVS, a las Bolsas de Valores y publicarse en el sitio web del emisor a partir del 31 de marzo de 2013, y corresponderá al ejercicio de 2012</a:t>
            </a:r>
          </a:p>
          <a:p>
            <a:endParaRPr lang="x-none" sz="1800" b="0" i="0" u="none" strike="noStrike" cap="none" baseline="0"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29629"/>
              <a:buFont typeface="Arial"/>
              <a:buChar char="•"/>
            </a:pP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La norma estuvo en consulta </a:t>
            </a:r>
            <a:r>
              <a:rPr lang="x-none" sz="1800" smtClean="0">
                <a:latin typeface="Calibri"/>
                <a:ea typeface="Calibri"/>
                <a:cs typeface="Calibri"/>
                <a:sym typeface="Calibri"/>
                <a:rtl val="0"/>
              </a:rPr>
              <a:t>entre </a:t>
            </a:r>
            <a:r>
              <a:rPr lang="x-none" sz="1800">
                <a:latin typeface="Calibri"/>
                <a:ea typeface="Calibri"/>
                <a:cs typeface="Calibri"/>
                <a:sym typeface="Calibri"/>
                <a:rtl val="0"/>
              </a:rPr>
              <a:t>el 4 de julio y el 4 de agosto de 2012, y los comentarios recibidos se encuentran actualmente en proceso de </a:t>
            </a:r>
            <a:r>
              <a:rPr lang="x-none" sz="1800" smtClean="0">
                <a:latin typeface="Calibri"/>
                <a:ea typeface="Calibri"/>
                <a:cs typeface="Calibri"/>
                <a:sym typeface="Calibri"/>
                <a:rtl val="0"/>
              </a:rPr>
              <a:t>revisión</a:t>
            </a:r>
            <a:endParaRPr lang="x-none" sz="1800"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140" name="Shape 1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141" name="Shape 141"/>
          <p:cNvSpPr/>
          <p:nvPr/>
        </p:nvSpPr>
        <p:spPr>
          <a:xfrm>
            <a:off x="1115616" y="260646"/>
            <a:ext cx="62592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Descripción de la Norma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/>
        </p:nvSpPr>
        <p:spPr>
          <a:xfrm>
            <a:off x="683568" y="1926116"/>
            <a:ext cx="7560838" cy="470897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6666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El objetivo principal de esta normativa es promover la adopción de buenas prácticas de gobierno corporativo por parte de las </a:t>
            </a:r>
            <a:r>
              <a:rPr lang="x-none" sz="20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S.A</a:t>
            </a:r>
            <a:r>
              <a:rPr lang="en-US" sz="2000" b="0" i="0" u="none" strike="noStrike" cap="none" baseline="0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.</a:t>
            </a:r>
            <a:r>
              <a:rPr lang="x-none" sz="2000" b="0" i="0" u="none" strike="noStrike" cap="none" baseline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 </a:t>
            </a: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abiertas, dada la importancia que ello tiene para el buen funcionamiento y desarrollo del mercado</a:t>
            </a: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742950" marR="0" lvl="1" indent="-3492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Inversionistas más informados serían agentes activos de dicha promoción de buenos estándares de GC</a:t>
            </a: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1200150" marR="0" lvl="2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 través del procesamiento directo de la información</a:t>
            </a:r>
          </a:p>
          <a:p>
            <a:pPr marL="1200150" marR="0" lvl="2" indent="-32385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x-none"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A través de índices o rankings que puedan generar diversos actores del mercado, tales como Bolsas de Valores o Centros de Gobierno Corporativo</a:t>
            </a: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  <p:sp>
        <p:nvSpPr>
          <p:cNvPr id="148" name="Shape 14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</a:t>
            </a:r>
          </a:p>
        </p:txBody>
      </p:sp>
      <p:sp>
        <p:nvSpPr>
          <p:cNvPr id="149" name="Shape 149"/>
          <p:cNvSpPr/>
          <p:nvPr/>
        </p:nvSpPr>
        <p:spPr>
          <a:xfrm>
            <a:off x="1115616" y="260646"/>
            <a:ext cx="6481500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La Norma y sus objetivos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/>
        </p:nvSpPr>
        <p:spPr>
          <a:xfrm>
            <a:off x="683568" y="1916832"/>
            <a:ext cx="7560838" cy="317005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6666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Tema 1. De la inducción, preparación y ejercicio del cargo de director</a:t>
            </a:r>
          </a:p>
          <a:p>
            <a:pPr algn="just"/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6666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Tema 2. De la relación entre la sociedad, accionistas y público general </a:t>
            </a:r>
          </a:p>
          <a:p>
            <a:pPr algn="just"/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6666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Tema 3. De la sustitución, retención y compensación de ejecutivos principales</a:t>
            </a:r>
          </a:p>
          <a:p>
            <a:pPr algn="just"/>
            <a:endParaRPr lang="x-none"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  <a:p>
            <a:pPr marL="457200" marR="0" lvl="0" indent="-3175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16666"/>
              <a:buFont typeface="Arial"/>
              <a:buChar char="•"/>
            </a:pPr>
            <a:r>
              <a:rPr lang="x-none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Tema 4. De las políticas de control interno y la gestión de riesgos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8" cy="4762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x-none"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  </a:t>
            </a:r>
          </a:p>
        </p:txBody>
      </p:sp>
      <p:sp>
        <p:nvSpPr>
          <p:cNvPr id="157" name="Shape 157"/>
          <p:cNvSpPr/>
          <p:nvPr/>
        </p:nvSpPr>
        <p:spPr>
          <a:xfrm>
            <a:off x="1115616" y="260646"/>
            <a:ext cx="6576599" cy="5354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Calibri"/>
              <a:buNone/>
            </a:pPr>
            <a:r>
              <a:rPr lang="x-none" sz="3200" b="0" i="0" u="none" strike="noStrike" cap="none" baseline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t>Estructura de la autoevaluación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>
  <a:themeElements>
    <a:clrScheme name="Capacitacion Introductoria SV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Capacitacion Introductoria SV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1656</Words>
  <Application>Microsoft Office PowerPoint</Application>
  <PresentationFormat>Presentación en pantalla (4:3)</PresentationFormat>
  <Paragraphs>233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/>
      <vt:lpstr>Office Theme</vt:lpstr>
      <vt:lpstr>Gobiernos Corporativos Rol y Desafíos Actuales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Gobiernos Corporativos Rol y Desafíos Actuales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Gobiernos Corporativos Rol y Desafíos Actuales</dc:title>
  <dc:creator>Pezoa Flores Vanessa Olivia</dc:creator>
  <cp:lastModifiedBy>Pezoa Flores Vanessa Olivia</cp:lastModifiedBy>
  <cp:revision>6</cp:revision>
  <cp:lastPrinted>2012-08-09T17:25:13Z</cp:lastPrinted>
  <dcterms:modified xsi:type="dcterms:W3CDTF">2012-08-09T17:26:57Z</dcterms:modified>
</cp:coreProperties>
</file>